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5" r:id="rId3"/>
    <p:sldId id="267" r:id="rId4"/>
    <p:sldId id="268" r:id="rId5"/>
    <p:sldId id="266" r:id="rId6"/>
    <p:sldId id="263" r:id="rId7"/>
    <p:sldId id="271" r:id="rId8"/>
    <p:sldId id="273" r:id="rId9"/>
    <p:sldId id="274" r:id="rId10"/>
    <p:sldId id="272" r:id="rId11"/>
    <p:sldId id="278" r:id="rId12"/>
    <p:sldId id="270" r:id="rId13"/>
    <p:sldId id="257" r:id="rId14"/>
    <p:sldId id="259" r:id="rId15"/>
    <p:sldId id="260" r:id="rId16"/>
    <p:sldId id="261" r:id="rId17"/>
    <p:sldId id="279" r:id="rId18"/>
    <p:sldId id="275" r:id="rId19"/>
    <p:sldId id="277" r:id="rId20"/>
    <p:sldId id="276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12"/>
    <p:restoredTop sz="94595"/>
  </p:normalViewPr>
  <p:slideViewPr>
    <p:cSldViewPr snapToGrid="0">
      <p:cViewPr varScale="1">
        <p:scale>
          <a:sx n="109" d="100"/>
          <a:sy n="109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4FBF3-BEE1-7340-A553-2AE68D5E0DFB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44FFE-0364-0E4D-95B6-6EDD4EB489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547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44FFE-0364-0E4D-95B6-6EDD4EB4890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641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6923C-1C9A-CD13-D851-F56BDAC43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BAEBFF-E5A7-ABC9-4D05-C5191843A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4CE7C9-106A-1762-C286-C2777260C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2A359F-7976-D766-53F6-0C158238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B8235B-1AC4-F0D0-C32B-689891A6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3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B6DC8A-B1BD-7472-43AA-F0838C5F8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06EE-9712-F4F2-3A34-2C38CBA2C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DC882F-DAAF-0C58-747A-0B710DD6F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84B3-3857-104A-DF1F-B368C2588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F40969-512E-BE66-53FC-74D75B957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70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8851D7-519C-F541-9C35-04C75BB7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DE8905-2631-8DFB-981A-B6A7631B9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B71A0C-0590-8366-E027-FDA206697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CE2980-7F3A-6D30-F1D0-6DFFC1D3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C51455-2AF3-9EA5-42C6-57F9A981E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36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2A9B7-A7E2-5819-F41C-DFC972A96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4B1B09-F552-9BD0-9C8C-B8DFFECC5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27AEAD-0D29-8B40-2262-87F66E9F3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ADF5E1-13AA-1C24-079E-79A165F2D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A66D8-4CA7-646D-E9E1-54D3B181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758734-479E-62AF-202B-9B42C48D3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63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768FB-6745-FEAA-401D-5808E68DA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198CE1-FA67-DFF1-A829-F2890A91F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CB28631-1E2D-E469-01A8-6D0882ACA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483913-A250-84B5-FC62-ADFCC8353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C104DA2-A34A-C2E4-2B45-C040CF602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55371DD-8995-7651-581E-AE48563AC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7920859-BB72-C18B-0693-3F5713E8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F3A5F2A-578A-1FE8-5109-451646E0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166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6822C-5DDA-C892-832C-EF3DFCBC2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80886B-0E02-03FC-786E-70AAD5F53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327BD8-4DB4-AE58-F93A-49E135F6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1064E82-C06D-4890-61B2-40520D9CB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755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C89695-8746-90C0-7F4D-8A24AB4F4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E5DF26-A0CE-FBAB-4B6A-2D7B14917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D5E887-2467-82CE-FD15-E04DCB73E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832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DCD45-3638-6F9A-4321-C69324C0A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9565CB-594D-F92E-D552-17AAF3F38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5153EC-F522-BFDB-66D7-A06DFB7A6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3689E1-A243-3313-D646-71CA5099B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C6AC40-BAF3-2C06-C5C1-734CAB552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228C8F-AB3C-9092-1F93-76B64A260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357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841EE-F879-242B-6E49-B50703B1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5CC628-8B8F-E815-37ED-B15CD67B95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B9503C5-136C-D543-7C22-04BE02CD2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8B966F-D8F4-D38C-87F0-BC665AFD4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5DB42F-61A6-2A03-F3CB-68437DD46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32C763-8B16-1A17-C025-D07F26D6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063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0E7513-ACAB-F025-F3A5-9A684C433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EC932D-7C3B-D798-2701-33AD25373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6B65FC-31AD-EF70-A776-3F314834C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C538D1-98E7-D05D-358C-72AEAAEC5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5BADBE-5651-A59B-0DEE-C63A21AB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81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0BA0E9-55F8-194D-40B6-F8370453ED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B99804-2467-9366-54D4-1A92C9312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130F6C-9FD3-2EA5-4B4B-D53D00A5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C93AB-8291-A704-938F-9888A00A9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7366B-45D0-C8BC-603E-953DB190C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70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D5B6605-6F4B-EC16-F436-B01E8902E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7658F9-E93C-7EFA-D639-A6DCF7B97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A5B206-1414-B4F3-4027-3538890EA5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38618-C8C4-A642-8152-C7F6240092F4}" type="datetimeFigureOut">
              <a:rPr lang="fr-FR" smtClean="0"/>
              <a:t>30/10/2024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B84364-F758-8142-86AD-5DE4DE79E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1C31B7-646E-5B0D-8663-8B255B59EF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E5BC0-2EAD-5847-AC7A-A98C993A42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43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4.svg"/><Relationship Id="rId7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11026C37-F1A1-27D5-D18C-BA591541D737}"/>
              </a:ext>
            </a:extLst>
          </p:cNvPr>
          <p:cNvGrpSpPr/>
          <p:nvPr/>
        </p:nvGrpSpPr>
        <p:grpSpPr>
          <a:xfrm>
            <a:off x="-410394" y="-962762"/>
            <a:ext cx="5394434" cy="10216784"/>
            <a:chOff x="-235648" y="-1162572"/>
            <a:chExt cx="5394434" cy="10216784"/>
          </a:xfrm>
          <a:blipFill dpi="0" rotWithShape="1">
            <a:blip r:embed="rId2"/>
            <a:srcRect/>
            <a:stretch>
              <a:fillRect l="-13000" t="6000" r="-8000" b="12000"/>
            </a:stretch>
          </a:blip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6D8E5B1-48F0-DD39-DAE5-DB73C39149FB}"/>
                </a:ext>
              </a:extLst>
            </p:cNvPr>
            <p:cNvSpPr/>
            <p:nvPr/>
          </p:nvSpPr>
          <p:spPr>
            <a:xfrm rot="19643921">
              <a:off x="-235648" y="3052121"/>
              <a:ext cx="1594021" cy="44731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4148186-461E-9AE1-91FD-A011C6F49425}"/>
                </a:ext>
              </a:extLst>
            </p:cNvPr>
            <p:cNvSpPr/>
            <p:nvPr/>
          </p:nvSpPr>
          <p:spPr>
            <a:xfrm rot="19643921">
              <a:off x="139077" y="228157"/>
              <a:ext cx="1594021" cy="502715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3C3BB63-5962-C03C-2848-5974ABEAC685}"/>
                </a:ext>
              </a:extLst>
            </p:cNvPr>
            <p:cNvSpPr/>
            <p:nvPr/>
          </p:nvSpPr>
          <p:spPr>
            <a:xfrm rot="19643921">
              <a:off x="2773624" y="4581066"/>
              <a:ext cx="1594021" cy="44731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6FB2EB7-5B54-B9D8-2589-BF39E05D6359}"/>
                </a:ext>
              </a:extLst>
            </p:cNvPr>
            <p:cNvSpPr/>
            <p:nvPr/>
          </p:nvSpPr>
          <p:spPr>
            <a:xfrm rot="19643921">
              <a:off x="3564765" y="2679974"/>
              <a:ext cx="1594021" cy="44731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6E3FD38-DE0D-BFFF-108C-C50E7C0E9242}"/>
                </a:ext>
              </a:extLst>
            </p:cNvPr>
            <p:cNvSpPr/>
            <p:nvPr/>
          </p:nvSpPr>
          <p:spPr>
            <a:xfrm rot="19643921">
              <a:off x="1079466" y="-1162572"/>
              <a:ext cx="1594021" cy="44731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8061AA75-7968-D1BD-7C20-3516FD55FE8E}"/>
              </a:ext>
            </a:extLst>
          </p:cNvPr>
          <p:cNvSpPr txBox="1"/>
          <p:nvPr/>
        </p:nvSpPr>
        <p:spPr>
          <a:xfrm>
            <a:off x="5272365" y="1051245"/>
            <a:ext cx="6509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Baskerville" panose="02020502070401020303" pitchFamily="18" charset="0"/>
                <a:ea typeface="Baskerville" panose="02020502070401020303" pitchFamily="18" charset="0"/>
              </a:rPr>
              <a:t>GESTION DES IEC EN ANESTHESIE</a:t>
            </a:r>
          </a:p>
          <a:p>
            <a:pPr algn="ctr"/>
            <a:r>
              <a:rPr lang="fr-FR" sz="5400" dirty="0">
                <a:latin typeface="Baskerville" panose="02020502070401020303" pitchFamily="18" charset="0"/>
                <a:ea typeface="Baskerville" panose="02020502070401020303" pitchFamily="18" charset="0"/>
              </a:rPr>
              <a:t>-</a:t>
            </a:r>
          </a:p>
          <a:p>
            <a:pPr algn="ctr"/>
            <a:r>
              <a:rPr lang="fr-FR" sz="5400" dirty="0">
                <a:latin typeface="Baskerville" panose="02020502070401020303" pitchFamily="18" charset="0"/>
                <a:ea typeface="Baskerville" panose="02020502070401020303" pitchFamily="18" charset="0"/>
              </a:rPr>
              <a:t>Présentation d’articles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F06FF39-572E-D897-647A-688F28B42AE9}"/>
              </a:ext>
            </a:extLst>
          </p:cNvPr>
          <p:cNvSpPr txBox="1"/>
          <p:nvPr/>
        </p:nvSpPr>
        <p:spPr>
          <a:xfrm>
            <a:off x="5795612" y="6396335"/>
            <a:ext cx="4972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AMADU Bastien – DESAR 2</a:t>
            </a:r>
          </a:p>
        </p:txBody>
      </p:sp>
      <p:pic>
        <p:nvPicPr>
          <p:cNvPr id="1026" name="Picture 2" descr="Hello GIF - Hello - Discover &amp; Share GIFs">
            <a:extLst>
              <a:ext uri="{FF2B5EF4-FFF2-40B4-BE49-F238E27FC236}">
                <a16:creationId xmlns:a16="http://schemas.microsoft.com/office/drawing/2014/main" id="{A4292B9B-3437-8B57-D26C-B972A5D36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49" y="5010331"/>
            <a:ext cx="1941453" cy="194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619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108E-BA0D-3CA2-3658-F710950E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2766218"/>
            <a:ext cx="12649200" cy="1325563"/>
          </a:xfrm>
          <a:solidFill>
            <a:schemeClr val="tx1">
              <a:lumMod val="50000"/>
              <a:lumOff val="50000"/>
              <a:alpha val="45022"/>
            </a:schemeClr>
          </a:solidFill>
        </p:spPr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ETAT DES LIEUX</a:t>
            </a:r>
          </a:p>
        </p:txBody>
      </p:sp>
    </p:spTree>
    <p:extLst>
      <p:ext uri="{BB962C8B-B14F-4D97-AF65-F5344CB8AC3E}">
        <p14:creationId xmlns:p14="http://schemas.microsoft.com/office/powerpoint/2010/main" val="2824484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uropean Society of Cardiology">
            <a:extLst>
              <a:ext uri="{FF2B5EF4-FFF2-40B4-BE49-F238E27FC236}">
                <a16:creationId xmlns:a16="http://schemas.microsoft.com/office/drawing/2014/main" id="{43E63F91-E018-45CA-903C-ECEDB7FBF4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8"/>
          <a:stretch/>
        </p:blipFill>
        <p:spPr bwMode="auto">
          <a:xfrm>
            <a:off x="2515103" y="92846"/>
            <a:ext cx="2496997" cy="152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E6BD6A-0534-E35D-82E2-DBBAB4913C1F}"/>
              </a:ext>
            </a:extLst>
          </p:cNvPr>
          <p:cNvSpPr txBox="1"/>
          <p:nvPr/>
        </p:nvSpPr>
        <p:spPr>
          <a:xfrm>
            <a:off x="4144956" y="1397473"/>
            <a:ext cx="12234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chemeClr val="bg2">
                    <a:lumMod val="10000"/>
                  </a:schemeClr>
                </a:solidFill>
              </a:rPr>
              <a:t>2014</a:t>
            </a:r>
          </a:p>
        </p:txBody>
      </p:sp>
      <p:pic>
        <p:nvPicPr>
          <p:cNvPr id="6" name="Picture 2" descr="European Society of Cardiology">
            <a:extLst>
              <a:ext uri="{FF2B5EF4-FFF2-40B4-BE49-F238E27FC236}">
                <a16:creationId xmlns:a16="http://schemas.microsoft.com/office/drawing/2014/main" id="{621D7AA6-6E58-CFBB-EFA1-1060AAC05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12"/>
          <a:stretch/>
        </p:blipFill>
        <p:spPr bwMode="auto">
          <a:xfrm>
            <a:off x="198520" y="548859"/>
            <a:ext cx="2514063" cy="21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6DD1AA-CDA3-E8D0-E050-8F6439922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2511" y="853133"/>
            <a:ext cx="5969000" cy="53086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76EE431-BA72-5D1A-F96B-58A6C72CB713}"/>
              </a:ext>
            </a:extLst>
          </p:cNvPr>
          <p:cNvSpPr txBox="1"/>
          <p:nvPr/>
        </p:nvSpPr>
        <p:spPr>
          <a:xfrm>
            <a:off x="805140" y="3558390"/>
            <a:ext cx="4149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« Arrêter H-24 si IEC pour HTA »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7D2667-B55C-4456-CFF2-7F6F7BF078B1}"/>
              </a:ext>
            </a:extLst>
          </p:cNvPr>
          <p:cNvSpPr txBox="1"/>
          <p:nvPr/>
        </p:nvSpPr>
        <p:spPr>
          <a:xfrm>
            <a:off x="1053605" y="4669631"/>
            <a:ext cx="3652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« Poursuivre si IEC pour IC »</a:t>
            </a:r>
          </a:p>
        </p:txBody>
      </p:sp>
    </p:spTree>
    <p:extLst>
      <p:ext uri="{BB962C8B-B14F-4D97-AF65-F5344CB8AC3E}">
        <p14:creationId xmlns:p14="http://schemas.microsoft.com/office/powerpoint/2010/main" val="180122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FAR Société Française d'Anesthésie et de Réanimation">
            <a:extLst>
              <a:ext uri="{FF2B5EF4-FFF2-40B4-BE49-F238E27FC236}">
                <a16:creationId xmlns:a16="http://schemas.microsoft.com/office/drawing/2014/main" id="{E5AECE6C-FF93-DC76-202F-2756448FC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9124"/>
            <a:ext cx="3770471" cy="377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1D1832-9E91-63E7-3DEB-17938B2AAE20}"/>
              </a:ext>
            </a:extLst>
          </p:cNvPr>
          <p:cNvSpPr txBox="1"/>
          <p:nvPr/>
        </p:nvSpPr>
        <p:spPr>
          <a:xfrm>
            <a:off x="2634460" y="2858793"/>
            <a:ext cx="14350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dirty="0">
                <a:solidFill>
                  <a:schemeClr val="accent1">
                    <a:lumMod val="50000"/>
                  </a:schemeClr>
                </a:solidFill>
              </a:rPr>
              <a:t>2015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7DB5AB-115B-19A4-5BFA-752890294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611" y="834987"/>
            <a:ext cx="7596895" cy="20038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0EB841-5C5E-8B1B-63B1-B4CB51401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208" y="4023759"/>
            <a:ext cx="7592038" cy="2378839"/>
          </a:xfrm>
          <a:prstGeom prst="rect">
            <a:avLst/>
          </a:prstGeom>
        </p:spPr>
      </p:pic>
      <p:pic>
        <p:nvPicPr>
          <p:cNvPr id="8196" name="Picture 4" descr="Berlin... Mais qui est donc Mr Ampelmann ? · Les papotis de Thalie">
            <a:extLst>
              <a:ext uri="{FF2B5EF4-FFF2-40B4-BE49-F238E27FC236}">
                <a16:creationId xmlns:a16="http://schemas.microsoft.com/office/drawing/2014/main" id="{4F863679-1502-9651-41BE-DDFE67D86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87" t="12549" r="6049" b="17059"/>
          <a:stretch/>
        </p:blipFill>
        <p:spPr bwMode="auto">
          <a:xfrm>
            <a:off x="10506985" y="91403"/>
            <a:ext cx="1338036" cy="148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Berlin... Mais qui est donc Mr Ampelmann ? · Les papotis de Thalie">
            <a:extLst>
              <a:ext uri="{FF2B5EF4-FFF2-40B4-BE49-F238E27FC236}">
                <a16:creationId xmlns:a16="http://schemas.microsoft.com/office/drawing/2014/main" id="{E099194E-15FA-7C43-0B13-AF1EDDD204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" t="16384" r="51523" b="13225"/>
          <a:stretch/>
        </p:blipFill>
        <p:spPr bwMode="auto">
          <a:xfrm>
            <a:off x="10323470" y="3429000"/>
            <a:ext cx="1338036" cy="148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CAA930-2B7B-C23F-B018-6B47A65B7E12}"/>
              </a:ext>
            </a:extLst>
          </p:cNvPr>
          <p:cNvSpPr txBox="1"/>
          <p:nvPr/>
        </p:nvSpPr>
        <p:spPr>
          <a:xfrm>
            <a:off x="4560239" y="6596390"/>
            <a:ext cx="7754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>
                <a:effectLst/>
                <a:latin typeface="AdvP3DFE1A"/>
              </a:rPr>
              <a:t>Recommandations </a:t>
            </a:r>
            <a:r>
              <a:rPr lang="fr-FR" sz="1400" i="1" dirty="0" err="1">
                <a:effectLst/>
                <a:latin typeface="AdvP3DFE1A"/>
              </a:rPr>
              <a:t>formalisées</a:t>
            </a:r>
            <a:r>
              <a:rPr lang="fr-FR" sz="1400" i="1" dirty="0">
                <a:effectLst/>
                <a:latin typeface="AdvP3DFE1A"/>
              </a:rPr>
              <a:t> d’experts / Annales </a:t>
            </a:r>
            <a:r>
              <a:rPr lang="fr-FR" sz="1400" i="1" dirty="0" err="1">
                <a:effectLst/>
                <a:latin typeface="AdvP3DFE1A"/>
              </a:rPr>
              <a:t>Françaises</a:t>
            </a:r>
            <a:r>
              <a:rPr lang="fr-FR" sz="1400" i="1" dirty="0">
                <a:effectLst/>
                <a:latin typeface="AdvP3DFE1A"/>
              </a:rPr>
              <a:t> d’</a:t>
            </a:r>
            <a:r>
              <a:rPr lang="fr-FR" sz="1400" i="1" dirty="0" err="1">
                <a:effectLst/>
                <a:latin typeface="AdvP3DFE1A"/>
              </a:rPr>
              <a:t>Anesthésie</a:t>
            </a:r>
            <a:r>
              <a:rPr lang="fr-FR" sz="1400" i="1" dirty="0">
                <a:effectLst/>
                <a:latin typeface="AdvP3DFE1A"/>
              </a:rPr>
              <a:t> et de </a:t>
            </a:r>
            <a:r>
              <a:rPr lang="fr-FR" sz="1400" i="1" dirty="0" err="1">
                <a:effectLst/>
                <a:latin typeface="AdvP3DFE1A"/>
              </a:rPr>
              <a:t>Réanimation</a:t>
            </a:r>
            <a:r>
              <a:rPr lang="fr-FR" sz="1400" i="1" dirty="0">
                <a:effectLst/>
                <a:latin typeface="AdvP3DFE1A"/>
              </a:rPr>
              <a:t> 28 (2015) </a:t>
            </a:r>
            <a:endParaRPr lang="fr-FR" sz="1400" i="1" dirty="0"/>
          </a:p>
          <a:p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889757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108E-BA0D-3CA2-3658-F710950E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960865"/>
            <a:ext cx="12649200" cy="1325563"/>
          </a:xfrm>
          <a:solidFill>
            <a:schemeClr val="tx1">
              <a:lumMod val="50000"/>
              <a:lumOff val="50000"/>
              <a:alpha val="45022"/>
            </a:schemeClr>
          </a:solidFill>
        </p:spPr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er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ARTICLE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C16419-3808-434A-3C82-6B5FA61CDADC}"/>
              </a:ext>
            </a:extLst>
          </p:cNvPr>
          <p:cNvSpPr txBox="1"/>
          <p:nvPr/>
        </p:nvSpPr>
        <p:spPr>
          <a:xfrm>
            <a:off x="246184" y="2828836"/>
            <a:ext cx="1194581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i="1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Ackland</a:t>
            </a:r>
            <a:r>
              <a:rPr lang="fr-FR" sz="2800" i="1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GL, Patel A, Abbott TEF, </a:t>
            </a:r>
            <a:r>
              <a:rPr lang="fr-FR" sz="2800" i="1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Begum</a:t>
            </a:r>
            <a:r>
              <a:rPr lang="fr-FR" sz="2800" i="1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S, Dias P, Crane DR, et al. </a:t>
            </a:r>
          </a:p>
          <a:p>
            <a:pPr algn="ctr"/>
            <a:endParaRPr lang="fr-FR" sz="2800" i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fr-FR" sz="28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Discontinuation vs. continuation of </a:t>
            </a:r>
            <a:r>
              <a:rPr lang="fr-FR" sz="280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renin</a:t>
            </a:r>
            <a:r>
              <a:rPr lang="fr-FR" sz="28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–</a:t>
            </a:r>
            <a:r>
              <a:rPr lang="fr-FR" sz="280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angiotensin</a:t>
            </a:r>
            <a:r>
              <a:rPr lang="fr-FR" sz="28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system inhibition </a:t>
            </a:r>
            <a:r>
              <a:rPr lang="fr-FR" sz="280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before</a:t>
            </a:r>
            <a:r>
              <a:rPr lang="fr-FR" sz="28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non-</a:t>
            </a:r>
            <a:r>
              <a:rPr lang="fr-FR" sz="280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cardiac</a:t>
            </a:r>
            <a:r>
              <a:rPr lang="fr-FR" sz="28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fr-FR" sz="280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surgery</a:t>
            </a:r>
            <a:r>
              <a:rPr lang="fr-FR" sz="28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: the SPACE trial. </a:t>
            </a:r>
          </a:p>
          <a:p>
            <a:pPr algn="ctr"/>
            <a:endParaRPr lang="fr-FR" sz="28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fr-FR" sz="240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Eur</a:t>
            </a:r>
            <a:r>
              <a:rPr lang="fr-FR" sz="24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fr-FR" sz="240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Heart</a:t>
            </a:r>
            <a:r>
              <a:rPr lang="fr-FR" sz="24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J. 1 </a:t>
            </a:r>
            <a:r>
              <a:rPr lang="fr-FR" sz="2400" i="0" u="none" strike="noStrike" dirty="0" err="1">
                <a:solidFill>
                  <a:schemeClr val="bg1">
                    <a:lumMod val="95000"/>
                  </a:schemeClr>
                </a:solidFill>
                <a:effectLst/>
              </a:rPr>
              <a:t>avr</a:t>
            </a:r>
            <a:r>
              <a:rPr lang="fr-FR" sz="24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2024;45(13):1146‑55.</a:t>
            </a:r>
            <a:r>
              <a:rPr lang="fr-FR" sz="280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831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A9138C-845C-CD88-B127-B9F457155B72}"/>
              </a:ext>
            </a:extLst>
          </p:cNvPr>
          <p:cNvSpPr/>
          <p:nvPr/>
        </p:nvSpPr>
        <p:spPr>
          <a:xfrm>
            <a:off x="505222" y="352641"/>
            <a:ext cx="10723418" cy="1052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u="sng" dirty="0">
                <a:solidFill>
                  <a:schemeClr val="tx1"/>
                </a:solidFill>
                <a:latin typeface="+mj-lt"/>
              </a:rPr>
              <a:t>Discontinuation vs continuation of RASI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before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non-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cardiac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surgery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: the SPACE trial - 2024</a:t>
            </a:r>
          </a:p>
        </p:txBody>
      </p:sp>
      <p:pic>
        <p:nvPicPr>
          <p:cNvPr id="4098" name="Picture 2" descr="The European Heart Journal Podcast | Podcast on Spotify">
            <a:extLst>
              <a:ext uri="{FF2B5EF4-FFF2-40B4-BE49-F238E27FC236}">
                <a16:creationId xmlns:a16="http://schemas.microsoft.com/office/drawing/2014/main" id="{89BCC02B-9EB2-AD7C-4690-D07E73977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82" b="7335"/>
          <a:stretch/>
        </p:blipFill>
        <p:spPr bwMode="auto">
          <a:xfrm>
            <a:off x="6521456" y="3470314"/>
            <a:ext cx="3207864" cy="108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he European Heart Journal Podcast | Podcast on Spotify">
            <a:extLst>
              <a:ext uri="{FF2B5EF4-FFF2-40B4-BE49-F238E27FC236}">
                <a16:creationId xmlns:a16="http://schemas.microsoft.com/office/drawing/2014/main" id="{8300FFAA-9590-E7A0-78CA-B1BAF8A52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2" t="5090" r="6259" b="53692"/>
          <a:stretch/>
        </p:blipFill>
        <p:spPr bwMode="auto">
          <a:xfrm>
            <a:off x="8793480" y="2728384"/>
            <a:ext cx="1207759" cy="128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FA2ACF7-FCBC-DDE1-4E4F-595545278899}"/>
              </a:ext>
            </a:extLst>
          </p:cNvPr>
          <p:cNvSpPr txBox="1"/>
          <p:nvPr/>
        </p:nvSpPr>
        <p:spPr>
          <a:xfrm>
            <a:off x="2678441" y="3429000"/>
            <a:ext cx="1924543" cy="584775"/>
          </a:xfrm>
          <a:prstGeom prst="rect">
            <a:avLst/>
          </a:prstGeom>
          <a:solidFill>
            <a:schemeClr val="tx1">
              <a:lumMod val="50000"/>
              <a:lumOff val="50000"/>
              <a:alpha val="32669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OBJECTIF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07AD3A0-F6D4-C904-E9D9-74F9795865E1}"/>
              </a:ext>
            </a:extLst>
          </p:cNvPr>
          <p:cNvSpPr txBox="1"/>
          <p:nvPr/>
        </p:nvSpPr>
        <p:spPr>
          <a:xfrm>
            <a:off x="1610880" y="4322683"/>
            <a:ext cx="4059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+mj-lt"/>
              </a:rPr>
              <a:t>Atteinte myocardique</a:t>
            </a:r>
          </a:p>
          <a:p>
            <a:pPr algn="ctr"/>
            <a:r>
              <a:rPr lang="fr-FR" sz="2400" dirty="0">
                <a:latin typeface="+mj-lt"/>
              </a:rPr>
              <a:t>+</a:t>
            </a:r>
          </a:p>
          <a:p>
            <a:pPr algn="ctr"/>
            <a:r>
              <a:rPr lang="fr-FR" sz="2400" dirty="0">
                <a:latin typeface="+mj-lt"/>
              </a:rPr>
              <a:t>Complications post-opératoires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607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 descr="Sablier">
            <a:extLst>
              <a:ext uri="{FF2B5EF4-FFF2-40B4-BE49-F238E27FC236}">
                <a16:creationId xmlns:a16="http://schemas.microsoft.com/office/drawing/2014/main" id="{EAEBC4FD-2269-4D2C-9D95-9C456993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1699" y="281957"/>
            <a:ext cx="1863434" cy="186343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5EE0B05-2BCB-36FE-A883-E174A970B4B9}"/>
              </a:ext>
            </a:extLst>
          </p:cNvPr>
          <p:cNvSpPr txBox="1"/>
          <p:nvPr/>
        </p:nvSpPr>
        <p:spPr>
          <a:xfrm>
            <a:off x="1163944" y="1999753"/>
            <a:ext cx="3091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/>
              <a:t>07/2017 – 10/2021</a:t>
            </a:r>
          </a:p>
          <a:p>
            <a:pPr algn="ctr"/>
            <a:r>
              <a:rPr lang="fr-FR" sz="2000" dirty="0"/>
              <a:t>En excluant la période covid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035DBB-4634-8F1F-95A9-7CCBEFF8EF1E}"/>
              </a:ext>
            </a:extLst>
          </p:cNvPr>
          <p:cNvSpPr txBox="1"/>
          <p:nvPr/>
        </p:nvSpPr>
        <p:spPr>
          <a:xfrm>
            <a:off x="2134906" y="6077786"/>
            <a:ext cx="1524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/>
              <a:t>6 centres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501DB3F-1B7F-7341-1FCA-E68316DCFF31}"/>
              </a:ext>
            </a:extLst>
          </p:cNvPr>
          <p:cNvSpPr txBox="1"/>
          <p:nvPr/>
        </p:nvSpPr>
        <p:spPr>
          <a:xfrm>
            <a:off x="6600961" y="1847385"/>
            <a:ext cx="4532026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Puissance :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90%</a:t>
            </a: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2400" dirty="0"/>
              <a:t>Différence absolue attendue :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20%</a:t>
            </a: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2400" dirty="0"/>
              <a:t>Alpha :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5%</a:t>
            </a:r>
            <a:r>
              <a:rPr lang="fr-FR" sz="2400" dirty="0"/>
              <a:t> </a:t>
            </a:r>
          </a:p>
          <a:p>
            <a:endParaRPr lang="fr-FR" sz="2400" dirty="0"/>
          </a:p>
          <a:p>
            <a:r>
              <a:rPr lang="fr-FR" sz="2400" dirty="0"/>
              <a:t>Pertes de vue attendues :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5%</a:t>
            </a: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NSN : 260 patients</a:t>
            </a:r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6" name="Picture 6" descr="Royaume Uni La Grande Bretagne - Images vectorielles gratuites sur Pixabay">
            <a:extLst>
              <a:ext uri="{FF2B5EF4-FFF2-40B4-BE49-F238E27FC236}">
                <a16:creationId xmlns:a16="http://schemas.microsoft.com/office/drawing/2014/main" id="{C3E412E9-AB35-7BA8-B31D-1A02853B1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8245">
            <a:off x="2083126" y="3499587"/>
            <a:ext cx="1628274" cy="252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66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 descr="Groupe d’hommes">
            <a:extLst>
              <a:ext uri="{FF2B5EF4-FFF2-40B4-BE49-F238E27FC236}">
                <a16:creationId xmlns:a16="http://schemas.microsoft.com/office/drawing/2014/main" id="{47B6FF03-C9FE-96D1-862B-CD37581E3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394" y="1648355"/>
            <a:ext cx="2017347" cy="201734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7A8356C-3A7E-54EC-36BB-FDF6A4480648}"/>
              </a:ext>
            </a:extLst>
          </p:cNvPr>
          <p:cNvSpPr txBox="1"/>
          <p:nvPr/>
        </p:nvSpPr>
        <p:spPr>
          <a:xfrm>
            <a:off x="2176704" y="260285"/>
            <a:ext cx="48295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≥ 60 ans</a:t>
            </a:r>
          </a:p>
          <a:p>
            <a:pPr algn="r"/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Chirurgie majeure non cardiaque &gt;2h</a:t>
            </a:r>
          </a:p>
          <a:p>
            <a:pPr algn="r"/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ASA ≥ 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B52194-DAFA-F513-47C6-537028295406}"/>
              </a:ext>
            </a:extLst>
          </p:cNvPr>
          <p:cNvSpPr txBox="1"/>
          <p:nvPr/>
        </p:nvSpPr>
        <p:spPr>
          <a:xfrm>
            <a:off x="7006232" y="536803"/>
            <a:ext cx="42411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Participation dans un autre essai</a:t>
            </a:r>
          </a:p>
          <a:p>
            <a:r>
              <a:rPr lang="fr-FR" sz="2400" dirty="0">
                <a:solidFill>
                  <a:srgbClr val="C00000"/>
                </a:solidFill>
              </a:rPr>
              <a:t>IDM ≤ 3 mois</a:t>
            </a:r>
          </a:p>
        </p:txBody>
      </p:sp>
      <p:cxnSp>
        <p:nvCxnSpPr>
          <p:cNvPr id="7" name="Connecteur en angle 6">
            <a:extLst>
              <a:ext uri="{FF2B5EF4-FFF2-40B4-BE49-F238E27FC236}">
                <a16:creationId xmlns:a16="http://schemas.microsoft.com/office/drawing/2014/main" id="{86F0D4FA-634D-5855-E710-E54922D7B183}"/>
              </a:ext>
            </a:extLst>
          </p:cNvPr>
          <p:cNvCxnSpPr>
            <a:cxnSpLocks/>
            <a:endCxn id="11" idx="0"/>
          </p:cNvCxnSpPr>
          <p:nvPr/>
        </p:nvCxnSpPr>
        <p:spPr>
          <a:xfrm rot="10800000" flipV="1">
            <a:off x="4194138" y="2761338"/>
            <a:ext cx="2929414" cy="108664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en angle 7">
            <a:extLst>
              <a:ext uri="{FF2B5EF4-FFF2-40B4-BE49-F238E27FC236}">
                <a16:creationId xmlns:a16="http://schemas.microsoft.com/office/drawing/2014/main" id="{CD6B279B-71FE-C551-4690-63DF1707A5B1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132680" y="2761821"/>
            <a:ext cx="2421976" cy="9038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D334D8E-70FA-A806-4951-3E6DB9BCCB73}"/>
              </a:ext>
            </a:extLst>
          </p:cNvPr>
          <p:cNvSpPr txBox="1"/>
          <p:nvPr/>
        </p:nvSpPr>
        <p:spPr>
          <a:xfrm>
            <a:off x="6359903" y="2836193"/>
            <a:ext cx="1292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Ratio 1:1</a:t>
            </a:r>
          </a:p>
        </p:txBody>
      </p:sp>
      <p:pic>
        <p:nvPicPr>
          <p:cNvPr id="10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14BB07BF-EE7D-4F87-FA1A-EAF88E766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>
            <a:off x="2739541" y="3446676"/>
            <a:ext cx="621514" cy="6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A493066-8BB0-C934-2D25-24DE735A9019}"/>
              </a:ext>
            </a:extLst>
          </p:cNvPr>
          <p:cNvSpPr txBox="1"/>
          <p:nvPr/>
        </p:nvSpPr>
        <p:spPr>
          <a:xfrm>
            <a:off x="2888396" y="3847982"/>
            <a:ext cx="2611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Poursuite IEC/ARA2</a:t>
            </a:r>
          </a:p>
        </p:txBody>
      </p:sp>
      <p:pic>
        <p:nvPicPr>
          <p:cNvPr id="12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829512D0-F31E-D2FF-D84B-5A1BE703C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 flipH="1">
            <a:off x="10206683" y="3446676"/>
            <a:ext cx="621514" cy="6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9EAEFD-612D-F819-EA79-615B961EB051}"/>
              </a:ext>
            </a:extLst>
          </p:cNvPr>
          <p:cNvSpPr txBox="1"/>
          <p:nvPr/>
        </p:nvSpPr>
        <p:spPr>
          <a:xfrm>
            <a:off x="8029013" y="3665703"/>
            <a:ext cx="30512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/>
              <a:t>Arrêt IEC/ARA2 </a:t>
            </a:r>
          </a:p>
          <a:p>
            <a:pPr algn="ctr"/>
            <a:r>
              <a:rPr lang="fr-FR" sz="2400" dirty="0"/>
              <a:t>fonction de la demi-vie</a:t>
            </a:r>
          </a:p>
        </p:txBody>
      </p:sp>
      <p:sp>
        <p:nvSpPr>
          <p:cNvPr id="14" name="Multiplication 13">
            <a:extLst>
              <a:ext uri="{FF2B5EF4-FFF2-40B4-BE49-F238E27FC236}">
                <a16:creationId xmlns:a16="http://schemas.microsoft.com/office/drawing/2014/main" id="{C798D247-EC2C-B3B9-B265-668693187CEF}"/>
              </a:ext>
            </a:extLst>
          </p:cNvPr>
          <p:cNvSpPr/>
          <p:nvPr/>
        </p:nvSpPr>
        <p:spPr>
          <a:xfrm>
            <a:off x="10254616" y="3397158"/>
            <a:ext cx="458498" cy="405418"/>
          </a:xfrm>
          <a:prstGeom prst="mathMultiply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77B4FD-FD84-F509-CB91-1EBCC2C9530C}"/>
              </a:ext>
            </a:extLst>
          </p:cNvPr>
          <p:cNvSpPr txBox="1"/>
          <p:nvPr/>
        </p:nvSpPr>
        <p:spPr>
          <a:xfrm>
            <a:off x="6138529" y="2224788"/>
            <a:ext cx="1735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262 patients</a:t>
            </a:r>
          </a:p>
        </p:txBody>
      </p:sp>
      <p:sp>
        <p:nvSpPr>
          <p:cNvPr id="16" name="Flèche vers le bas 15">
            <a:extLst>
              <a:ext uri="{FF2B5EF4-FFF2-40B4-BE49-F238E27FC236}">
                <a16:creationId xmlns:a16="http://schemas.microsoft.com/office/drawing/2014/main" id="{3CA3D992-35F6-2301-D5C7-883E80D06BC5}"/>
              </a:ext>
            </a:extLst>
          </p:cNvPr>
          <p:cNvSpPr/>
          <p:nvPr/>
        </p:nvSpPr>
        <p:spPr>
          <a:xfrm>
            <a:off x="6661458" y="4598582"/>
            <a:ext cx="689549" cy="73991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7B26E88-981F-8CFA-786F-3911A5851BD8}"/>
              </a:ext>
            </a:extLst>
          </p:cNvPr>
          <p:cNvSpPr txBox="1"/>
          <p:nvPr/>
        </p:nvSpPr>
        <p:spPr>
          <a:xfrm>
            <a:off x="5227956" y="5773686"/>
            <a:ext cx="3556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/>
              <a:t>Tropo</a:t>
            </a:r>
            <a:r>
              <a:rPr lang="fr-FR" sz="2400" dirty="0"/>
              <a:t> pré-op + à 24h + 48h</a:t>
            </a:r>
          </a:p>
        </p:txBody>
      </p:sp>
    </p:spTree>
    <p:extLst>
      <p:ext uri="{BB962C8B-B14F-4D97-AF65-F5344CB8AC3E}">
        <p14:creationId xmlns:p14="http://schemas.microsoft.com/office/powerpoint/2010/main" val="3078035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115FF0F0-B649-27DA-9876-8F2244EE3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>
            <a:off x="1132777" y="303986"/>
            <a:ext cx="621514" cy="6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0D84D4A9-3665-9206-4659-01AE03601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 flipH="1">
            <a:off x="4463406" y="303986"/>
            <a:ext cx="621514" cy="6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ultiplication 5">
            <a:extLst>
              <a:ext uri="{FF2B5EF4-FFF2-40B4-BE49-F238E27FC236}">
                <a16:creationId xmlns:a16="http://schemas.microsoft.com/office/drawing/2014/main" id="{1CAF0118-7EDF-9AA5-5EB9-ADB687BFD1E7}"/>
              </a:ext>
            </a:extLst>
          </p:cNvPr>
          <p:cNvSpPr/>
          <p:nvPr/>
        </p:nvSpPr>
        <p:spPr>
          <a:xfrm>
            <a:off x="4569815" y="287961"/>
            <a:ext cx="458498" cy="405418"/>
          </a:xfrm>
          <a:prstGeom prst="mathMultiply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41ECF1D-93DE-3A8E-7C14-1D2D1A711627}"/>
              </a:ext>
            </a:extLst>
          </p:cNvPr>
          <p:cNvSpPr txBox="1"/>
          <p:nvPr/>
        </p:nvSpPr>
        <p:spPr>
          <a:xfrm>
            <a:off x="1132777" y="203085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41%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C795D6-1D57-7F8F-F826-3FE8A9A06A0B}"/>
              </a:ext>
            </a:extLst>
          </p:cNvPr>
          <p:cNvSpPr txBox="1"/>
          <p:nvPr/>
        </p:nvSpPr>
        <p:spPr>
          <a:xfrm>
            <a:off x="4576423" y="2064988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48%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51A327-0A53-AAE5-5DBC-F5E68723A159}"/>
              </a:ext>
            </a:extLst>
          </p:cNvPr>
          <p:cNvSpPr txBox="1"/>
          <p:nvPr/>
        </p:nvSpPr>
        <p:spPr>
          <a:xfrm>
            <a:off x="2985747" y="2675084"/>
            <a:ext cx="410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NS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F46491-D69E-6F6F-939E-93FA30E97E6C}"/>
              </a:ext>
            </a:extLst>
          </p:cNvPr>
          <p:cNvSpPr txBox="1"/>
          <p:nvPr/>
        </p:nvSpPr>
        <p:spPr>
          <a:xfrm>
            <a:off x="4476619" y="4212270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19,5%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4E91279-D6A6-D5A5-2635-50A44B2857DB}"/>
              </a:ext>
            </a:extLst>
          </p:cNvPr>
          <p:cNvSpPr txBox="1"/>
          <p:nvPr/>
        </p:nvSpPr>
        <p:spPr>
          <a:xfrm>
            <a:off x="1092101" y="4207008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12,7%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BDFC378-3189-6B7A-1876-E4E2F636D225}"/>
              </a:ext>
            </a:extLst>
          </p:cNvPr>
          <p:cNvSpPr txBox="1"/>
          <p:nvPr/>
        </p:nvSpPr>
        <p:spPr>
          <a:xfrm>
            <a:off x="1092100" y="5669192"/>
            <a:ext cx="94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19,5%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E00DDB4-86C6-920E-8EDC-5161DF51D250}"/>
              </a:ext>
            </a:extLst>
          </p:cNvPr>
          <p:cNvSpPr txBox="1"/>
          <p:nvPr/>
        </p:nvSpPr>
        <p:spPr>
          <a:xfrm>
            <a:off x="4569815" y="549883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21%</a:t>
            </a:r>
          </a:p>
        </p:txBody>
      </p:sp>
      <p:pic>
        <p:nvPicPr>
          <p:cNvPr id="7170" name="Picture 2" descr="Coeur anatomique : plus de 53 974 illustrations et dessins de stock libres  de droits proposés sous licence | Shutterstock">
            <a:extLst>
              <a:ext uri="{FF2B5EF4-FFF2-40B4-BE49-F238E27FC236}">
                <a16:creationId xmlns:a16="http://schemas.microsoft.com/office/drawing/2014/main" id="{DA0E3C12-6DA0-77DA-D43E-FBB48B49F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7" t="21398" r="21052" b="19121"/>
          <a:stretch/>
        </p:blipFill>
        <p:spPr bwMode="auto">
          <a:xfrm rot="20652294">
            <a:off x="2725525" y="1903317"/>
            <a:ext cx="653627" cy="84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ube à essai - Icônes outils et ustensiles gratuites">
            <a:extLst>
              <a:ext uri="{FF2B5EF4-FFF2-40B4-BE49-F238E27FC236}">
                <a16:creationId xmlns:a16="http://schemas.microsoft.com/office/drawing/2014/main" id="{196F5C7C-7677-105A-2FFC-F5CE2F2CE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707" y="4151877"/>
            <a:ext cx="639164" cy="63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DA1C748-E013-A5AF-458A-2B3333D667DA}"/>
              </a:ext>
            </a:extLst>
          </p:cNvPr>
          <p:cNvSpPr txBox="1"/>
          <p:nvPr/>
        </p:nvSpPr>
        <p:spPr>
          <a:xfrm>
            <a:off x="3061287" y="4799672"/>
            <a:ext cx="410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NS</a:t>
            </a:r>
          </a:p>
        </p:txBody>
      </p:sp>
      <p:pic>
        <p:nvPicPr>
          <p:cNvPr id="7180" name="Picture 12" descr="les bactéries vecteur symbole logo icône 19952289 Art vectoriel chez  Vecteezy">
            <a:extLst>
              <a:ext uri="{FF2B5EF4-FFF2-40B4-BE49-F238E27FC236}">
                <a16:creationId xmlns:a16="http://schemas.microsoft.com/office/drawing/2014/main" id="{2D37DFED-6A65-7A02-E8A2-09FC8C241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4" t="23702" r="52634" b="54908"/>
          <a:stretch/>
        </p:blipFill>
        <p:spPr bwMode="auto">
          <a:xfrm>
            <a:off x="2808431" y="5485411"/>
            <a:ext cx="638898" cy="64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12B9CDF-EF6C-EECD-3ACA-9A9AF43FFBBA}"/>
              </a:ext>
            </a:extLst>
          </p:cNvPr>
          <p:cNvSpPr txBox="1"/>
          <p:nvPr/>
        </p:nvSpPr>
        <p:spPr>
          <a:xfrm>
            <a:off x="3061287" y="6096049"/>
            <a:ext cx="410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NS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E281C4D-B71C-43B4-50AE-F3925E2096B7}"/>
              </a:ext>
            </a:extLst>
          </p:cNvPr>
          <p:cNvSpPr txBox="1"/>
          <p:nvPr/>
        </p:nvSpPr>
        <p:spPr>
          <a:xfrm rot="16200000">
            <a:off x="-410386" y="2307853"/>
            <a:ext cx="2093265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i="1" dirty="0"/>
              <a:t>PRIMARY OUTCOME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05F5B8F-A096-839C-DEF1-473DF7706731}"/>
              </a:ext>
            </a:extLst>
          </p:cNvPr>
          <p:cNvSpPr txBox="1"/>
          <p:nvPr/>
        </p:nvSpPr>
        <p:spPr>
          <a:xfrm rot="16200000">
            <a:off x="-593223" y="5013844"/>
            <a:ext cx="2458943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i="1" dirty="0"/>
              <a:t>SECONDARY OUTCOMES</a:t>
            </a:r>
          </a:p>
        </p:txBody>
      </p:sp>
      <p:pic>
        <p:nvPicPr>
          <p:cNvPr id="29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44132B59-1D51-73DA-0ABA-06C953398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 flipH="1">
            <a:off x="9066217" y="2142476"/>
            <a:ext cx="406712" cy="40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Multiplication 29">
            <a:extLst>
              <a:ext uri="{FF2B5EF4-FFF2-40B4-BE49-F238E27FC236}">
                <a16:creationId xmlns:a16="http://schemas.microsoft.com/office/drawing/2014/main" id="{AFAA31D7-34D2-78CE-7A81-996DECF185EE}"/>
              </a:ext>
            </a:extLst>
          </p:cNvPr>
          <p:cNvSpPr/>
          <p:nvPr/>
        </p:nvSpPr>
        <p:spPr>
          <a:xfrm>
            <a:off x="9066217" y="2029418"/>
            <a:ext cx="406712" cy="405418"/>
          </a:xfrm>
          <a:prstGeom prst="mathMultiply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19895D4-EEBA-1230-B1EF-227A31292D45}"/>
              </a:ext>
            </a:extLst>
          </p:cNvPr>
          <p:cNvSpPr txBox="1"/>
          <p:nvPr/>
        </p:nvSpPr>
        <p:spPr>
          <a:xfrm>
            <a:off x="3028692" y="4598114"/>
            <a:ext cx="16342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Différence vs pré-op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566A893-D00B-5E74-B084-000C6A42C92A}"/>
              </a:ext>
            </a:extLst>
          </p:cNvPr>
          <p:cNvSpPr txBox="1"/>
          <p:nvPr/>
        </p:nvSpPr>
        <p:spPr>
          <a:xfrm>
            <a:off x="6728305" y="5027689"/>
            <a:ext cx="4811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u="sng" dirty="0"/>
              <a:t>Autres</a:t>
            </a:r>
            <a:r>
              <a:rPr lang="fr-FR" dirty="0"/>
              <a:t> : IDM clinique/AVC/mort : ≤ 10 personnes</a:t>
            </a:r>
          </a:p>
        </p:txBody>
      </p:sp>
      <p:sp>
        <p:nvSpPr>
          <p:cNvPr id="36" name="Accolade fermante 35">
            <a:extLst>
              <a:ext uri="{FF2B5EF4-FFF2-40B4-BE49-F238E27FC236}">
                <a16:creationId xmlns:a16="http://schemas.microsoft.com/office/drawing/2014/main" id="{FA007124-E608-D316-15F7-E153FB1AF30D}"/>
              </a:ext>
            </a:extLst>
          </p:cNvPr>
          <p:cNvSpPr/>
          <p:nvPr/>
        </p:nvSpPr>
        <p:spPr>
          <a:xfrm>
            <a:off x="6043627" y="4343401"/>
            <a:ext cx="307866" cy="1844772"/>
          </a:xfrm>
          <a:prstGeom prst="rightBrac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Accolade fermante 36">
            <a:extLst>
              <a:ext uri="{FF2B5EF4-FFF2-40B4-BE49-F238E27FC236}">
                <a16:creationId xmlns:a16="http://schemas.microsoft.com/office/drawing/2014/main" id="{DB2F278C-C4BA-139A-D4A1-BF5D9FA5B26F}"/>
              </a:ext>
            </a:extLst>
          </p:cNvPr>
          <p:cNvSpPr/>
          <p:nvPr/>
        </p:nvSpPr>
        <p:spPr>
          <a:xfrm>
            <a:off x="6043627" y="1449774"/>
            <a:ext cx="307866" cy="1844772"/>
          </a:xfrm>
          <a:prstGeom prst="rightBrac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033E1F6-9B45-0CDB-1346-0DF012ACFA8D}"/>
              </a:ext>
            </a:extLst>
          </p:cNvPr>
          <p:cNvSpPr txBox="1"/>
          <p:nvPr/>
        </p:nvSpPr>
        <p:spPr>
          <a:xfrm>
            <a:off x="6684326" y="1608896"/>
            <a:ext cx="4479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- Après retrait AL/sédation : pas de différence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FBC3C31-F9DA-61AD-72AE-71B13A4EE806}"/>
              </a:ext>
            </a:extLst>
          </p:cNvPr>
          <p:cNvSpPr txBox="1"/>
          <p:nvPr/>
        </p:nvSpPr>
        <p:spPr>
          <a:xfrm>
            <a:off x="6684326" y="2150546"/>
            <a:ext cx="38300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- HTA : plus fréquente si </a:t>
            </a:r>
          </a:p>
          <a:p>
            <a:endParaRPr lang="fr-FR" dirty="0"/>
          </a:p>
          <a:p>
            <a:r>
              <a:rPr lang="fr-FR" dirty="0"/>
              <a:t>- HypoTA/NAD : pas de différence </a:t>
            </a:r>
          </a:p>
        </p:txBody>
      </p:sp>
    </p:spTree>
    <p:extLst>
      <p:ext uri="{BB962C8B-B14F-4D97-AF65-F5344CB8AC3E}">
        <p14:creationId xmlns:p14="http://schemas.microsoft.com/office/powerpoint/2010/main" val="4000454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avec coins rognés en diagonale 4">
            <a:extLst>
              <a:ext uri="{FF2B5EF4-FFF2-40B4-BE49-F238E27FC236}">
                <a16:creationId xmlns:a16="http://schemas.microsoft.com/office/drawing/2014/main" id="{4FB14B36-C1F8-45C0-4890-EA9EE98806E4}"/>
              </a:ext>
            </a:extLst>
          </p:cNvPr>
          <p:cNvSpPr/>
          <p:nvPr/>
        </p:nvSpPr>
        <p:spPr>
          <a:xfrm>
            <a:off x="6451462" y="2619542"/>
            <a:ext cx="2683239" cy="569626"/>
          </a:xfrm>
          <a:prstGeom prst="snip2DiagRect">
            <a:avLst/>
          </a:prstGeom>
          <a:solidFill>
            <a:srgbClr val="FF0000">
              <a:alpha val="34704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  <a:latin typeface="+mj-lt"/>
              </a:rPr>
              <a:t>LIMITES</a:t>
            </a:r>
          </a:p>
        </p:txBody>
      </p:sp>
      <p:sp>
        <p:nvSpPr>
          <p:cNvPr id="6" name="Rectangle : avec coins rognés en diagonale 5">
            <a:extLst>
              <a:ext uri="{FF2B5EF4-FFF2-40B4-BE49-F238E27FC236}">
                <a16:creationId xmlns:a16="http://schemas.microsoft.com/office/drawing/2014/main" id="{B1D76A44-83FD-AB61-92CD-577E5E143B12}"/>
              </a:ext>
            </a:extLst>
          </p:cNvPr>
          <p:cNvSpPr/>
          <p:nvPr/>
        </p:nvSpPr>
        <p:spPr>
          <a:xfrm>
            <a:off x="2879458" y="3429000"/>
            <a:ext cx="2683239" cy="569626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FORCES</a:t>
            </a:r>
          </a:p>
        </p:txBody>
      </p:sp>
      <p:pic>
        <p:nvPicPr>
          <p:cNvPr id="10" name="Graphique 9" descr="Éclair">
            <a:extLst>
              <a:ext uri="{FF2B5EF4-FFF2-40B4-BE49-F238E27FC236}">
                <a16:creationId xmlns:a16="http://schemas.microsoft.com/office/drawing/2014/main" id="{4D5EC715-BB0E-A6FA-0433-017BE4429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80914">
            <a:off x="5633178" y="2795628"/>
            <a:ext cx="782452" cy="11467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078EBCF-5F32-3BB8-8F4F-525E2477D14E}"/>
              </a:ext>
            </a:extLst>
          </p:cNvPr>
          <p:cNvSpPr txBox="1"/>
          <p:nvPr/>
        </p:nvSpPr>
        <p:spPr>
          <a:xfrm>
            <a:off x="7448769" y="815580"/>
            <a:ext cx="225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Etude en ouvert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FBF2E9-3EBD-5821-8170-6F5E09032062}"/>
              </a:ext>
            </a:extLst>
          </p:cNvPr>
          <p:cNvSpPr txBox="1"/>
          <p:nvPr/>
        </p:nvSpPr>
        <p:spPr>
          <a:xfrm>
            <a:off x="7029152" y="4001402"/>
            <a:ext cx="3532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Peu d’insuffisants cardiaques (8% et 5%)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EDAE1D1-C42C-2A01-B84C-813E2D68BDCA}"/>
              </a:ext>
            </a:extLst>
          </p:cNvPr>
          <p:cNvSpPr txBox="1"/>
          <p:nvPr/>
        </p:nvSpPr>
        <p:spPr>
          <a:xfrm>
            <a:off x="101200" y="2436164"/>
            <a:ext cx="2623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Bonne adhérence au protocole </a:t>
            </a:r>
          </a:p>
          <a:p>
            <a:pPr algn="ctr"/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(85% et 79%)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08FD98-0124-9D1F-EFB1-6C9DFA24898E}"/>
              </a:ext>
            </a:extLst>
          </p:cNvPr>
          <p:cNvSpPr txBox="1"/>
          <p:nvPr/>
        </p:nvSpPr>
        <p:spPr>
          <a:xfrm>
            <a:off x="2059994" y="967274"/>
            <a:ext cx="2683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Arrêt TTT fonction de la demi-vie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02262F-68E0-1980-46DB-375712EE1EE6}"/>
              </a:ext>
            </a:extLst>
          </p:cNvPr>
          <p:cNvSpPr txBox="1"/>
          <p:nvPr/>
        </p:nvSpPr>
        <p:spPr>
          <a:xfrm>
            <a:off x="1537838" y="4644231"/>
            <a:ext cx="2683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Protocole de reprise du TTT en post-op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69747C-9F08-7413-01E3-DB05C259F514}"/>
              </a:ext>
            </a:extLst>
          </p:cNvPr>
          <p:cNvSpPr txBox="1"/>
          <p:nvPr/>
        </p:nvSpPr>
        <p:spPr>
          <a:xfrm>
            <a:off x="8338854" y="1576861"/>
            <a:ext cx="3834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Critère principal de jugement biologique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F8AA65C-17CA-5CF5-DDE1-5960C7C92A5D}"/>
              </a:ext>
            </a:extLst>
          </p:cNvPr>
          <p:cNvSpPr txBox="1"/>
          <p:nvPr/>
        </p:nvSpPr>
        <p:spPr>
          <a:xfrm>
            <a:off x="8634076" y="5281139"/>
            <a:ext cx="3557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Population caucasienne majoritaire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5E7291-8FA9-D916-D8F4-3996DAF730F1}"/>
              </a:ext>
            </a:extLst>
          </p:cNvPr>
          <p:cNvSpPr txBox="1"/>
          <p:nvPr/>
        </p:nvSpPr>
        <p:spPr>
          <a:xfrm>
            <a:off x="8357985" y="3288490"/>
            <a:ext cx="3834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Puissance faible</a:t>
            </a:r>
          </a:p>
        </p:txBody>
      </p:sp>
    </p:spTree>
    <p:extLst>
      <p:ext uri="{BB962C8B-B14F-4D97-AF65-F5344CB8AC3E}">
        <p14:creationId xmlns:p14="http://schemas.microsoft.com/office/powerpoint/2010/main" val="1749883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A9138C-845C-CD88-B127-B9F457155B72}"/>
              </a:ext>
            </a:extLst>
          </p:cNvPr>
          <p:cNvSpPr/>
          <p:nvPr/>
        </p:nvSpPr>
        <p:spPr>
          <a:xfrm>
            <a:off x="505222" y="352641"/>
            <a:ext cx="10723418" cy="1052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u="sng" dirty="0">
                <a:solidFill>
                  <a:schemeClr val="tx1"/>
                </a:solidFill>
                <a:latin typeface="+mj-lt"/>
              </a:rPr>
              <a:t>Discontinuation vs continuation of RASI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before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non-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cardiac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surgery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: the SPACE trial - 2024</a:t>
            </a:r>
          </a:p>
        </p:txBody>
      </p:sp>
      <p:pic>
        <p:nvPicPr>
          <p:cNvPr id="4098" name="Picture 2" descr="The European Heart Journal Podcast | Podcast on Spotify">
            <a:extLst>
              <a:ext uri="{FF2B5EF4-FFF2-40B4-BE49-F238E27FC236}">
                <a16:creationId xmlns:a16="http://schemas.microsoft.com/office/drawing/2014/main" id="{89BCC02B-9EB2-AD7C-4690-D07E73977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82" b="7335"/>
          <a:stretch/>
        </p:blipFill>
        <p:spPr bwMode="auto">
          <a:xfrm>
            <a:off x="9391839" y="1766910"/>
            <a:ext cx="2164829" cy="73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he European Heart Journal Podcast | Podcast on Spotify">
            <a:extLst>
              <a:ext uri="{FF2B5EF4-FFF2-40B4-BE49-F238E27FC236}">
                <a16:creationId xmlns:a16="http://schemas.microsoft.com/office/drawing/2014/main" id="{8300FFAA-9590-E7A0-78CA-B1BAF8A52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2" t="5090" r="6259" b="53692"/>
          <a:stretch/>
        </p:blipFill>
        <p:spPr bwMode="auto">
          <a:xfrm>
            <a:off x="10793421" y="1250793"/>
            <a:ext cx="870437" cy="92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FA2ACF7-FCBC-DDE1-4E4F-595545278899}"/>
              </a:ext>
            </a:extLst>
          </p:cNvPr>
          <p:cNvSpPr txBox="1"/>
          <p:nvPr/>
        </p:nvSpPr>
        <p:spPr>
          <a:xfrm>
            <a:off x="2678441" y="3429000"/>
            <a:ext cx="1924543" cy="584775"/>
          </a:xfrm>
          <a:prstGeom prst="rect">
            <a:avLst/>
          </a:prstGeom>
          <a:solidFill>
            <a:schemeClr val="tx1">
              <a:lumMod val="50000"/>
              <a:lumOff val="50000"/>
              <a:alpha val="32669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OBJECTIF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F02A75-D311-9E23-3D9B-52F93640A424}"/>
              </a:ext>
            </a:extLst>
          </p:cNvPr>
          <p:cNvSpPr txBox="1"/>
          <p:nvPr/>
        </p:nvSpPr>
        <p:spPr>
          <a:xfrm>
            <a:off x="6864314" y="3429000"/>
            <a:ext cx="2427932" cy="584775"/>
          </a:xfrm>
          <a:prstGeom prst="rect">
            <a:avLst/>
          </a:prstGeom>
          <a:solidFill>
            <a:schemeClr val="tx1">
              <a:lumMod val="50000"/>
              <a:lumOff val="50000"/>
              <a:alpha val="32669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CONCLUSION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07AD3A0-F6D4-C904-E9D9-74F9795865E1}"/>
              </a:ext>
            </a:extLst>
          </p:cNvPr>
          <p:cNvSpPr txBox="1"/>
          <p:nvPr/>
        </p:nvSpPr>
        <p:spPr>
          <a:xfrm>
            <a:off x="1610880" y="4322683"/>
            <a:ext cx="4059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+mj-lt"/>
              </a:rPr>
              <a:t>Atteinte myocardique</a:t>
            </a:r>
          </a:p>
          <a:p>
            <a:pPr algn="ctr"/>
            <a:r>
              <a:rPr lang="fr-FR" sz="2400" dirty="0">
                <a:latin typeface="+mj-lt"/>
              </a:rPr>
              <a:t>+</a:t>
            </a:r>
          </a:p>
          <a:p>
            <a:pPr algn="ctr"/>
            <a:r>
              <a:rPr lang="fr-FR" sz="2400" dirty="0">
                <a:latin typeface="+mj-lt"/>
              </a:rPr>
              <a:t>Complications post-opératoires</a:t>
            </a:r>
            <a:endParaRPr lang="fr-FR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BC1B4ED-3A04-A29C-2EA5-5F4079C734E5}"/>
              </a:ext>
            </a:extLst>
          </p:cNvPr>
          <p:cNvSpPr txBox="1"/>
          <p:nvPr/>
        </p:nvSpPr>
        <p:spPr>
          <a:xfrm>
            <a:off x="6963907" y="4542641"/>
            <a:ext cx="2427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+mj-lt"/>
              </a:rPr>
              <a:t>Pas de différence </a:t>
            </a:r>
          </a:p>
          <a:p>
            <a:pPr algn="ctr"/>
            <a:r>
              <a:rPr lang="fr-FR" sz="2400" dirty="0">
                <a:latin typeface="+mj-lt"/>
              </a:rPr>
              <a:t>significative</a:t>
            </a:r>
            <a:endParaRPr lang="fr-FR" sz="2400" dirty="0"/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DB02BB1B-2ACC-208D-F007-D94612814951}"/>
              </a:ext>
            </a:extLst>
          </p:cNvPr>
          <p:cNvCxnSpPr/>
          <p:nvPr/>
        </p:nvCxnSpPr>
        <p:spPr>
          <a:xfrm>
            <a:off x="4754880" y="3718560"/>
            <a:ext cx="1905000" cy="0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078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108E-BA0D-3CA2-3658-F710950E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890525"/>
            <a:ext cx="12649200" cy="1325563"/>
          </a:xfrm>
          <a:solidFill>
            <a:schemeClr val="tx1">
              <a:lumMod val="50000"/>
              <a:lumOff val="50000"/>
              <a:alpha val="45022"/>
            </a:schemeClr>
          </a:solidFill>
        </p:spPr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fr-FR" baseline="30000" dirty="0">
                <a:solidFill>
                  <a:schemeClr val="bg1">
                    <a:lumMod val="75000"/>
                  </a:schemeClr>
                </a:solidFill>
              </a:rPr>
              <a:t>ème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 ARTICLE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B87A176-ED98-6997-4FAE-53FE7B87A6B1}"/>
              </a:ext>
            </a:extLst>
          </p:cNvPr>
          <p:cNvSpPr txBox="1"/>
          <p:nvPr/>
        </p:nvSpPr>
        <p:spPr>
          <a:xfrm>
            <a:off x="304800" y="2690336"/>
            <a:ext cx="1166446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i="1" dirty="0">
                <a:solidFill>
                  <a:schemeClr val="bg1">
                    <a:lumMod val="95000"/>
                  </a:schemeClr>
                </a:solidFill>
              </a:rPr>
              <a:t>Legrand M, Falcone J, </a:t>
            </a:r>
            <a:r>
              <a:rPr lang="fr-FR" sz="2800" i="1" dirty="0" err="1">
                <a:solidFill>
                  <a:schemeClr val="bg1">
                    <a:lumMod val="95000"/>
                  </a:schemeClr>
                </a:solidFill>
              </a:rPr>
              <a:t>Cholley</a:t>
            </a:r>
            <a:r>
              <a:rPr lang="fr-FR" sz="2800" i="1" dirty="0">
                <a:solidFill>
                  <a:schemeClr val="bg1">
                    <a:lumMod val="95000"/>
                  </a:schemeClr>
                </a:solidFill>
              </a:rPr>
              <a:t> B, Charbonneau H, Delaporte A, Lemoine A, et al. </a:t>
            </a:r>
          </a:p>
          <a:p>
            <a:pPr algn="ctr"/>
            <a:endParaRPr lang="fr-FR" sz="28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Continuation vs Discontinuation of </a:t>
            </a:r>
            <a:r>
              <a:rPr lang="fr-FR" sz="2800" dirty="0" err="1">
                <a:solidFill>
                  <a:schemeClr val="bg1">
                    <a:lumMod val="95000"/>
                  </a:schemeClr>
                </a:solidFill>
              </a:rPr>
              <a:t>Renin-Angiotensin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 System </a:t>
            </a:r>
            <a:r>
              <a:rPr lang="fr-FR" sz="2800" dirty="0" err="1">
                <a:solidFill>
                  <a:schemeClr val="bg1">
                    <a:lumMod val="95000"/>
                  </a:schemeClr>
                </a:solidFill>
              </a:rPr>
              <a:t>Inhibitors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bg1">
                    <a:lumMod val="95000"/>
                  </a:schemeClr>
                </a:solidFill>
              </a:rPr>
              <a:t>Before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 Major </a:t>
            </a:r>
            <a:r>
              <a:rPr lang="fr-FR" sz="2800" dirty="0" err="1">
                <a:solidFill>
                  <a:schemeClr val="bg1">
                    <a:lumMod val="95000"/>
                  </a:schemeClr>
                </a:solidFill>
              </a:rPr>
              <a:t>Noncardiac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bg1">
                    <a:lumMod val="95000"/>
                  </a:schemeClr>
                </a:solidFill>
              </a:rPr>
              <a:t>Surgery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: The Stop-or-Not </a:t>
            </a:r>
            <a:r>
              <a:rPr lang="fr-FR" sz="2800" dirty="0" err="1">
                <a:solidFill>
                  <a:schemeClr val="bg1">
                    <a:lumMod val="95000"/>
                  </a:schemeClr>
                </a:solidFill>
              </a:rPr>
              <a:t>Randomized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bg1">
                    <a:lumMod val="95000"/>
                  </a:schemeClr>
                </a:solidFill>
              </a:rPr>
              <a:t>Clinical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 Trial. </a:t>
            </a:r>
          </a:p>
          <a:p>
            <a:pPr algn="ctr"/>
            <a:endParaRPr lang="fr-FR" sz="28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fr-FR" sz="2400" dirty="0">
                <a:solidFill>
                  <a:schemeClr val="bg1">
                    <a:lumMod val="95000"/>
                  </a:schemeClr>
                </a:solidFill>
              </a:rPr>
              <a:t>JAMA. 24 sept 2024;332(12):970. </a:t>
            </a:r>
          </a:p>
        </p:txBody>
      </p:sp>
    </p:spTree>
    <p:extLst>
      <p:ext uri="{BB962C8B-B14F-4D97-AF65-F5344CB8AC3E}">
        <p14:creationId xmlns:p14="http://schemas.microsoft.com/office/powerpoint/2010/main" val="3162764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Arc's Maura Sullivan Published as Co-Author in The Journal of the  American Medical Association - The Arc of Massachusetts">
            <a:extLst>
              <a:ext uri="{FF2B5EF4-FFF2-40B4-BE49-F238E27FC236}">
                <a16:creationId xmlns:a16="http://schemas.microsoft.com/office/drawing/2014/main" id="{2FA76F9C-6501-0BC2-5C7D-DF2039CD6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75"/>
          <a:stretch/>
        </p:blipFill>
        <p:spPr bwMode="auto">
          <a:xfrm>
            <a:off x="6629402" y="2902528"/>
            <a:ext cx="2581893" cy="105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F3FE80-BF28-1DBF-B832-2902B49895C9}"/>
              </a:ext>
            </a:extLst>
          </p:cNvPr>
          <p:cNvSpPr/>
          <p:nvPr/>
        </p:nvSpPr>
        <p:spPr>
          <a:xfrm>
            <a:off x="505222" y="352641"/>
            <a:ext cx="10723418" cy="1052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u="sng" dirty="0">
                <a:solidFill>
                  <a:schemeClr val="tx1"/>
                </a:solidFill>
                <a:latin typeface="+mj-lt"/>
              </a:rPr>
              <a:t>Continuation vs discontinuation of RASI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before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major non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cardiac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surgery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(Stop-or-not trial) - 2024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B925970-4F63-966B-04F6-FB37F969F6B8}"/>
              </a:ext>
            </a:extLst>
          </p:cNvPr>
          <p:cNvSpPr txBox="1"/>
          <p:nvPr/>
        </p:nvSpPr>
        <p:spPr>
          <a:xfrm>
            <a:off x="2229273" y="2932601"/>
            <a:ext cx="1924543" cy="584775"/>
          </a:xfrm>
          <a:prstGeom prst="rect">
            <a:avLst/>
          </a:prstGeom>
          <a:solidFill>
            <a:schemeClr val="tx1">
              <a:lumMod val="50000"/>
              <a:lumOff val="50000"/>
              <a:alpha val="32669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OBJECTIF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2D8CD67-6AF3-116C-36B6-D31A91CAE38B}"/>
              </a:ext>
            </a:extLst>
          </p:cNvPr>
          <p:cNvSpPr txBox="1"/>
          <p:nvPr/>
        </p:nvSpPr>
        <p:spPr>
          <a:xfrm>
            <a:off x="1161712" y="3826284"/>
            <a:ext cx="4059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+mj-lt"/>
              </a:rPr>
              <a:t>mortalité toutes causes </a:t>
            </a:r>
          </a:p>
          <a:p>
            <a:pPr algn="ctr"/>
            <a:r>
              <a:rPr lang="fr-FR" sz="2400" dirty="0">
                <a:latin typeface="+mj-lt"/>
              </a:rPr>
              <a:t>+ </a:t>
            </a:r>
          </a:p>
          <a:p>
            <a:pPr algn="ctr"/>
            <a:r>
              <a:rPr lang="fr-FR" sz="2400" dirty="0">
                <a:latin typeface="+mj-lt"/>
              </a:rPr>
              <a:t>complications post-opératoires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04666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 descr="Groupe d’hommes">
            <a:extLst>
              <a:ext uri="{FF2B5EF4-FFF2-40B4-BE49-F238E27FC236}">
                <a16:creationId xmlns:a16="http://schemas.microsoft.com/office/drawing/2014/main" id="{C16CEEE3-A0F1-0374-4DAF-1E43A421F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7596" y="373829"/>
            <a:ext cx="1798320" cy="1798320"/>
          </a:xfrm>
          <a:prstGeom prst="rect">
            <a:avLst/>
          </a:prstGeom>
        </p:spPr>
      </p:pic>
      <p:pic>
        <p:nvPicPr>
          <p:cNvPr id="6" name="Graphique 5" descr="Sablier">
            <a:extLst>
              <a:ext uri="{FF2B5EF4-FFF2-40B4-BE49-F238E27FC236}">
                <a16:creationId xmlns:a16="http://schemas.microsoft.com/office/drawing/2014/main" id="{6D9D8998-A925-FA7A-18C0-2B6948512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1699" y="281957"/>
            <a:ext cx="1863434" cy="186343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741DE-3FA8-8FAA-EBF9-C905FE539859}"/>
              </a:ext>
            </a:extLst>
          </p:cNvPr>
          <p:cNvSpPr txBox="1"/>
          <p:nvPr/>
        </p:nvSpPr>
        <p:spPr>
          <a:xfrm>
            <a:off x="1323646" y="1984763"/>
            <a:ext cx="2999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01/2018 – 04/2023</a:t>
            </a:r>
          </a:p>
        </p:txBody>
      </p:sp>
      <p:pic>
        <p:nvPicPr>
          <p:cNvPr id="8" name="Picture 6" descr="Vecteur Stock SYMBOLE DE LA FRANCE | Adobe Stock">
            <a:extLst>
              <a:ext uri="{FF2B5EF4-FFF2-40B4-BE49-F238E27FC236}">
                <a16:creationId xmlns:a16="http://schemas.microsoft.com/office/drawing/2014/main" id="{9FC7D467-55FE-6494-9CC6-A2DB483A92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8"/>
          <a:stretch/>
        </p:blipFill>
        <p:spPr bwMode="auto">
          <a:xfrm>
            <a:off x="930314" y="2954295"/>
            <a:ext cx="2034275" cy="275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6AE2BC-4951-D618-A645-3D004544D3DE}"/>
              </a:ext>
            </a:extLst>
          </p:cNvPr>
          <p:cNvSpPr txBox="1"/>
          <p:nvPr/>
        </p:nvSpPr>
        <p:spPr>
          <a:xfrm>
            <a:off x="1037971" y="5896052"/>
            <a:ext cx="1707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40 centres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45D935-BD89-BD2C-E247-62D830476953}"/>
              </a:ext>
            </a:extLst>
          </p:cNvPr>
          <p:cNvSpPr txBox="1"/>
          <p:nvPr/>
        </p:nvSpPr>
        <p:spPr>
          <a:xfrm>
            <a:off x="5040407" y="2505670"/>
            <a:ext cx="32704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≥ 18 ans</a:t>
            </a:r>
          </a:p>
          <a:p>
            <a:pPr algn="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Chirurgie majeure non cardiaque</a:t>
            </a:r>
          </a:p>
          <a:p>
            <a:pPr algn="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IEC/ARA2 ≥3 mois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11F8EEC-02C9-E784-8057-A4675BD793B5}"/>
              </a:ext>
            </a:extLst>
          </p:cNvPr>
          <p:cNvSpPr txBox="1"/>
          <p:nvPr/>
        </p:nvSpPr>
        <p:spPr>
          <a:xfrm>
            <a:off x="8310854" y="2237682"/>
            <a:ext cx="39352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Chirurgie d’urgence</a:t>
            </a:r>
          </a:p>
          <a:p>
            <a:r>
              <a:rPr lang="fr-FR" dirty="0">
                <a:solidFill>
                  <a:srgbClr val="C00000"/>
                </a:solidFill>
              </a:rPr>
              <a:t>Hyperkaliémie</a:t>
            </a:r>
          </a:p>
          <a:p>
            <a:r>
              <a:rPr lang="fr-FR" dirty="0">
                <a:solidFill>
                  <a:srgbClr val="C00000"/>
                </a:solidFill>
              </a:rPr>
              <a:t>Insuffisance rénale &lt;15 </a:t>
            </a:r>
            <a:r>
              <a:rPr lang="fr-FR" dirty="0" err="1">
                <a:solidFill>
                  <a:srgbClr val="C00000"/>
                </a:solidFill>
              </a:rPr>
              <a:t>mL</a:t>
            </a:r>
            <a:r>
              <a:rPr lang="fr-FR" dirty="0">
                <a:solidFill>
                  <a:srgbClr val="C00000"/>
                </a:solidFill>
              </a:rPr>
              <a:t>/min/1,73m2</a:t>
            </a:r>
          </a:p>
          <a:p>
            <a:r>
              <a:rPr lang="fr-FR" dirty="0">
                <a:solidFill>
                  <a:srgbClr val="C00000"/>
                </a:solidFill>
              </a:rPr>
              <a:t>Maladie terminale</a:t>
            </a:r>
          </a:p>
          <a:p>
            <a:r>
              <a:rPr lang="fr-FR" dirty="0">
                <a:solidFill>
                  <a:srgbClr val="C00000"/>
                </a:solidFill>
              </a:rPr>
              <a:t>Etat de choc </a:t>
            </a:r>
          </a:p>
          <a:p>
            <a:r>
              <a:rPr lang="fr-FR" dirty="0">
                <a:solidFill>
                  <a:srgbClr val="C00000"/>
                </a:solidFill>
              </a:rPr>
              <a:t>Absence d’assurance sociale</a:t>
            </a:r>
          </a:p>
        </p:txBody>
      </p:sp>
      <p:cxnSp>
        <p:nvCxnSpPr>
          <p:cNvPr id="13" name="Connecteur en angle 12">
            <a:extLst>
              <a:ext uri="{FF2B5EF4-FFF2-40B4-BE49-F238E27FC236}">
                <a16:creationId xmlns:a16="http://schemas.microsoft.com/office/drawing/2014/main" id="{91FC0523-F65F-27DB-DBA5-3EDF1AFAB030}"/>
              </a:ext>
            </a:extLst>
          </p:cNvPr>
          <p:cNvCxnSpPr/>
          <p:nvPr/>
        </p:nvCxnSpPr>
        <p:spPr>
          <a:xfrm rot="10800000" flipV="1">
            <a:off x="6637925" y="4604527"/>
            <a:ext cx="1581126" cy="611523"/>
          </a:xfrm>
          <a:prstGeom prst="bentConnector3">
            <a:avLst>
              <a:gd name="adj1" fmla="val 9983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en angle 15">
            <a:extLst>
              <a:ext uri="{FF2B5EF4-FFF2-40B4-BE49-F238E27FC236}">
                <a16:creationId xmlns:a16="http://schemas.microsoft.com/office/drawing/2014/main" id="{7C4AB645-96CA-2B3A-1553-C159EB70408E}"/>
              </a:ext>
            </a:extLst>
          </p:cNvPr>
          <p:cNvCxnSpPr>
            <a:cxnSpLocks/>
          </p:cNvCxnSpPr>
          <p:nvPr/>
        </p:nvCxnSpPr>
        <p:spPr>
          <a:xfrm>
            <a:off x="8273149" y="4604527"/>
            <a:ext cx="1715648" cy="611524"/>
          </a:xfrm>
          <a:prstGeom prst="bentConnector3">
            <a:avLst>
              <a:gd name="adj1" fmla="val 10019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90C0B743-DC77-ACB6-F7CD-EAA617CD9C65}"/>
              </a:ext>
            </a:extLst>
          </p:cNvPr>
          <p:cNvSpPr txBox="1"/>
          <p:nvPr/>
        </p:nvSpPr>
        <p:spPr>
          <a:xfrm>
            <a:off x="7763490" y="4848558"/>
            <a:ext cx="10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Ratio 1:1</a:t>
            </a:r>
          </a:p>
        </p:txBody>
      </p:sp>
      <p:pic>
        <p:nvPicPr>
          <p:cNvPr id="2050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1B07CEC2-8D29-E549-DEB0-5D7995A06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>
            <a:off x="5613522" y="5125378"/>
            <a:ext cx="621514" cy="6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8506078-6CE7-B9B6-DB77-A97C002B8226}"/>
              </a:ext>
            </a:extLst>
          </p:cNvPr>
          <p:cNvSpPr txBox="1"/>
          <p:nvPr/>
        </p:nvSpPr>
        <p:spPr>
          <a:xfrm>
            <a:off x="5762377" y="5526684"/>
            <a:ext cx="200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Poursuite IEC/ARA2</a:t>
            </a:r>
          </a:p>
        </p:txBody>
      </p:sp>
      <p:pic>
        <p:nvPicPr>
          <p:cNvPr id="24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C52DB3B7-DBD9-AD41-AD9C-DA4A0478D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 flipH="1">
            <a:off x="10604188" y="5025772"/>
            <a:ext cx="621514" cy="6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355CD4E-1FEB-D670-F35C-12BC378AA8C2}"/>
              </a:ext>
            </a:extLst>
          </p:cNvPr>
          <p:cNvSpPr txBox="1"/>
          <p:nvPr/>
        </p:nvSpPr>
        <p:spPr>
          <a:xfrm>
            <a:off x="8921674" y="5526684"/>
            <a:ext cx="20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Arrêt IEC/ARA2 à J-2</a:t>
            </a:r>
          </a:p>
        </p:txBody>
      </p:sp>
      <p:sp>
        <p:nvSpPr>
          <p:cNvPr id="28" name="Multiplication 27">
            <a:extLst>
              <a:ext uri="{FF2B5EF4-FFF2-40B4-BE49-F238E27FC236}">
                <a16:creationId xmlns:a16="http://schemas.microsoft.com/office/drawing/2014/main" id="{C58AEB40-43EB-2044-F8EF-02BF54420626}"/>
              </a:ext>
            </a:extLst>
          </p:cNvPr>
          <p:cNvSpPr/>
          <p:nvPr/>
        </p:nvSpPr>
        <p:spPr>
          <a:xfrm>
            <a:off x="10710597" y="5009747"/>
            <a:ext cx="458498" cy="405418"/>
          </a:xfrm>
          <a:prstGeom prst="mathMultiply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642E983-C44D-EC20-82A7-7006276DCDE3}"/>
              </a:ext>
            </a:extLst>
          </p:cNvPr>
          <p:cNvSpPr txBox="1"/>
          <p:nvPr/>
        </p:nvSpPr>
        <p:spPr>
          <a:xfrm>
            <a:off x="7620883" y="4205348"/>
            <a:ext cx="1467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2222 patients</a:t>
            </a:r>
          </a:p>
        </p:txBody>
      </p:sp>
    </p:spTree>
    <p:extLst>
      <p:ext uri="{BB962C8B-B14F-4D97-AF65-F5344CB8AC3E}">
        <p14:creationId xmlns:p14="http://schemas.microsoft.com/office/powerpoint/2010/main" val="1597650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FBC65025-1D52-6786-284E-6E5F7EB50C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>
            <a:off x="396240" y="2514281"/>
            <a:ext cx="621514" cy="6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odèle de conception du logo de la capsule de médicament à base de plantes  Illustration vectorielle | Vecteur Premium">
            <a:extLst>
              <a:ext uri="{FF2B5EF4-FFF2-40B4-BE49-F238E27FC236}">
                <a16:creationId xmlns:a16="http://schemas.microsoft.com/office/drawing/2014/main" id="{9472B172-98F4-9490-9802-7AAAEA9A17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8992" r="34082" b="59798"/>
          <a:stretch/>
        </p:blipFill>
        <p:spPr bwMode="auto">
          <a:xfrm flipH="1">
            <a:off x="396240" y="3429000"/>
            <a:ext cx="621514" cy="61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ultiplication 9">
            <a:extLst>
              <a:ext uri="{FF2B5EF4-FFF2-40B4-BE49-F238E27FC236}">
                <a16:creationId xmlns:a16="http://schemas.microsoft.com/office/drawing/2014/main" id="{E475B2E3-CBCC-758A-7496-A911BA8FA13C}"/>
              </a:ext>
            </a:extLst>
          </p:cNvPr>
          <p:cNvSpPr/>
          <p:nvPr/>
        </p:nvSpPr>
        <p:spPr>
          <a:xfrm>
            <a:off x="502649" y="3412975"/>
            <a:ext cx="458498" cy="405418"/>
          </a:xfrm>
          <a:prstGeom prst="mathMultiply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9AE4FA-F62A-FB6F-C036-8CB98CD8CF2F}"/>
              </a:ext>
            </a:extLst>
          </p:cNvPr>
          <p:cNvSpPr txBox="1"/>
          <p:nvPr/>
        </p:nvSpPr>
        <p:spPr>
          <a:xfrm>
            <a:off x="985051" y="980563"/>
            <a:ext cx="4153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- Mortalité toutes causes  </a:t>
            </a:r>
          </a:p>
          <a:p>
            <a:r>
              <a:rPr lang="fr-FR" dirty="0"/>
              <a:t>- Complications post-opératoires majeures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4E90CC-0341-161B-F672-E6E0A78BDCE8}"/>
              </a:ext>
            </a:extLst>
          </p:cNvPr>
          <p:cNvSpPr txBox="1"/>
          <p:nvPr/>
        </p:nvSpPr>
        <p:spPr>
          <a:xfrm>
            <a:off x="7036163" y="762830"/>
            <a:ext cx="38204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- Hypotension artérielle per-opératoire</a:t>
            </a:r>
          </a:p>
          <a:p>
            <a:r>
              <a:rPr lang="fr-FR" dirty="0"/>
              <a:t>- IRA </a:t>
            </a:r>
          </a:p>
          <a:p>
            <a:r>
              <a:rPr lang="fr-FR" dirty="0"/>
              <a:t>- Défaillance d’organe</a:t>
            </a:r>
          </a:p>
          <a:p>
            <a:r>
              <a:rPr lang="fr-FR" dirty="0"/>
              <a:t>- Durée hospitalisation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ADB2F0-5893-751D-4349-2D8AF695AA2D}"/>
              </a:ext>
            </a:extLst>
          </p:cNvPr>
          <p:cNvSpPr txBox="1"/>
          <p:nvPr/>
        </p:nvSpPr>
        <p:spPr>
          <a:xfrm>
            <a:off x="2696609" y="2593216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22%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C98929-7560-4EFC-4BCC-53EDDDA2DEC1}"/>
              </a:ext>
            </a:extLst>
          </p:cNvPr>
          <p:cNvSpPr txBox="1"/>
          <p:nvPr/>
        </p:nvSpPr>
        <p:spPr>
          <a:xfrm>
            <a:off x="2696609" y="350793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22%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85A35B-6A20-8897-DD49-41A10D5A36CE}"/>
              </a:ext>
            </a:extLst>
          </p:cNvPr>
          <p:cNvSpPr txBox="1"/>
          <p:nvPr/>
        </p:nvSpPr>
        <p:spPr>
          <a:xfrm>
            <a:off x="2800451" y="4460168"/>
            <a:ext cx="522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/>
              <a:t>NS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AA8B2B-B19B-C399-2833-EECAE11B4AAF}"/>
              </a:ext>
            </a:extLst>
          </p:cNvPr>
          <p:cNvSpPr txBox="1"/>
          <p:nvPr/>
        </p:nvSpPr>
        <p:spPr>
          <a:xfrm>
            <a:off x="6153600" y="2149680"/>
            <a:ext cx="1769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Hypotension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EB114FB-7EA3-69CE-224C-FB15883F7BEB}"/>
              </a:ext>
            </a:extLst>
          </p:cNvPr>
          <p:cNvSpPr txBox="1"/>
          <p:nvPr/>
        </p:nvSpPr>
        <p:spPr>
          <a:xfrm>
            <a:off x="8959201" y="2148341"/>
            <a:ext cx="2564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Durée hypotension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F1D683C-CB85-6ECD-DB69-6B5B409AEA37}"/>
              </a:ext>
            </a:extLst>
          </p:cNvPr>
          <p:cNvSpPr txBox="1"/>
          <p:nvPr/>
        </p:nvSpPr>
        <p:spPr>
          <a:xfrm>
            <a:off x="6680924" y="2593216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54%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2748D3-C7A3-02FB-09D2-D42EF0A0350C}"/>
              </a:ext>
            </a:extLst>
          </p:cNvPr>
          <p:cNvSpPr txBox="1"/>
          <p:nvPr/>
        </p:nvSpPr>
        <p:spPr>
          <a:xfrm>
            <a:off x="6680924" y="350793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41%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E238838-A1F8-DF52-77A0-474A0F7392C3}"/>
              </a:ext>
            </a:extLst>
          </p:cNvPr>
          <p:cNvSpPr txBox="1"/>
          <p:nvPr/>
        </p:nvSpPr>
        <p:spPr>
          <a:xfrm>
            <a:off x="9884005" y="2593216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9 min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0EB65CD-07CB-D41C-8F10-D2C99CBA7EA5}"/>
              </a:ext>
            </a:extLst>
          </p:cNvPr>
          <p:cNvSpPr txBox="1"/>
          <p:nvPr/>
        </p:nvSpPr>
        <p:spPr>
          <a:xfrm>
            <a:off x="9872368" y="350793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6 min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A06527-88B0-EFF5-B49B-F13BEE05B0F1}"/>
              </a:ext>
            </a:extLst>
          </p:cNvPr>
          <p:cNvSpPr txBox="1"/>
          <p:nvPr/>
        </p:nvSpPr>
        <p:spPr>
          <a:xfrm>
            <a:off x="5577841" y="4460168"/>
            <a:ext cx="307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err="1"/>
              <a:t>aRR</a:t>
            </a:r>
            <a:r>
              <a:rPr lang="fr-FR" sz="2400" i="1" dirty="0"/>
              <a:t> = 1,31 [1,19 ; 1,44]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E732B3-ACC8-949F-AE0C-74D98F95BB92}"/>
              </a:ext>
            </a:extLst>
          </p:cNvPr>
          <p:cNvSpPr txBox="1"/>
          <p:nvPr/>
        </p:nvSpPr>
        <p:spPr>
          <a:xfrm>
            <a:off x="8959201" y="4460168"/>
            <a:ext cx="307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err="1"/>
              <a:t>aRR</a:t>
            </a:r>
            <a:r>
              <a:rPr lang="fr-FR" sz="2400" i="1" dirty="0"/>
              <a:t> = 3,45 [1,11 ; 5,78]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F14B9D7-8461-C813-3116-641BA87AEED2}"/>
              </a:ext>
            </a:extLst>
          </p:cNvPr>
          <p:cNvCxnSpPr/>
          <p:nvPr/>
        </p:nvCxnSpPr>
        <p:spPr>
          <a:xfrm>
            <a:off x="5309280" y="70922"/>
            <a:ext cx="0" cy="5078168"/>
          </a:xfrm>
          <a:prstGeom prst="line">
            <a:avLst/>
          </a:prstGeom>
          <a:ln w="1587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1228901C-A010-E128-AE75-B78CDFB11C3F}"/>
              </a:ext>
            </a:extLst>
          </p:cNvPr>
          <p:cNvSpPr txBox="1"/>
          <p:nvPr/>
        </p:nvSpPr>
        <p:spPr>
          <a:xfrm>
            <a:off x="587300" y="6052738"/>
            <a:ext cx="11132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u="sng" dirty="0"/>
              <a:t>Ajustement</a:t>
            </a:r>
            <a:r>
              <a:rPr lang="fr-FR" sz="2000" i="1" dirty="0"/>
              <a:t> : âge – sexe – diabète – insuffisance cardiaque – taux de créatinine pré-op – taux d’</a:t>
            </a:r>
            <a:r>
              <a:rPr lang="fr-FR" sz="2000" i="1" dirty="0" err="1"/>
              <a:t>Hb</a:t>
            </a:r>
            <a:r>
              <a:rPr lang="fr-FR" sz="2000" i="1" dirty="0"/>
              <a:t> pré-op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DEEFD51-9170-E5C4-3CEE-3E588FE870B2}"/>
              </a:ext>
            </a:extLst>
          </p:cNvPr>
          <p:cNvSpPr txBox="1"/>
          <p:nvPr/>
        </p:nvSpPr>
        <p:spPr>
          <a:xfrm>
            <a:off x="1303520" y="166569"/>
            <a:ext cx="3153684" cy="5232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2800" i="1" dirty="0"/>
              <a:t>PRIMARY OUTCOME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284915D-F7A2-CFC6-A8E0-A078CDB9B6C9}"/>
              </a:ext>
            </a:extLst>
          </p:cNvPr>
          <p:cNvSpPr txBox="1"/>
          <p:nvPr/>
        </p:nvSpPr>
        <p:spPr>
          <a:xfrm>
            <a:off x="7094171" y="165365"/>
            <a:ext cx="3730060" cy="5232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2800" i="1" dirty="0"/>
              <a:t>SECONDARY OUTCOMES</a:t>
            </a:r>
          </a:p>
        </p:txBody>
      </p:sp>
    </p:spTree>
    <p:extLst>
      <p:ext uri="{BB962C8B-B14F-4D97-AF65-F5344CB8AC3E}">
        <p14:creationId xmlns:p14="http://schemas.microsoft.com/office/powerpoint/2010/main" val="761089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avec coins rognés en diagonale 4">
            <a:extLst>
              <a:ext uri="{FF2B5EF4-FFF2-40B4-BE49-F238E27FC236}">
                <a16:creationId xmlns:a16="http://schemas.microsoft.com/office/drawing/2014/main" id="{4FB14B36-C1F8-45C0-4890-EA9EE98806E4}"/>
              </a:ext>
            </a:extLst>
          </p:cNvPr>
          <p:cNvSpPr/>
          <p:nvPr/>
        </p:nvSpPr>
        <p:spPr>
          <a:xfrm>
            <a:off x="6451462" y="2619542"/>
            <a:ext cx="2683239" cy="569626"/>
          </a:xfrm>
          <a:prstGeom prst="snip2DiagRect">
            <a:avLst/>
          </a:prstGeom>
          <a:solidFill>
            <a:srgbClr val="FF0000">
              <a:alpha val="34704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  <a:latin typeface="+mj-lt"/>
              </a:rPr>
              <a:t>LIMITES</a:t>
            </a:r>
          </a:p>
        </p:txBody>
      </p:sp>
      <p:sp>
        <p:nvSpPr>
          <p:cNvPr id="6" name="Rectangle : avec coins rognés en diagonale 5">
            <a:extLst>
              <a:ext uri="{FF2B5EF4-FFF2-40B4-BE49-F238E27FC236}">
                <a16:creationId xmlns:a16="http://schemas.microsoft.com/office/drawing/2014/main" id="{B1D76A44-83FD-AB61-92CD-577E5E143B12}"/>
              </a:ext>
            </a:extLst>
          </p:cNvPr>
          <p:cNvSpPr/>
          <p:nvPr/>
        </p:nvSpPr>
        <p:spPr>
          <a:xfrm>
            <a:off x="2879458" y="3429000"/>
            <a:ext cx="2683239" cy="569626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FORCES</a:t>
            </a:r>
          </a:p>
        </p:txBody>
      </p:sp>
      <p:pic>
        <p:nvPicPr>
          <p:cNvPr id="10" name="Graphique 9" descr="Éclair">
            <a:extLst>
              <a:ext uri="{FF2B5EF4-FFF2-40B4-BE49-F238E27FC236}">
                <a16:creationId xmlns:a16="http://schemas.microsoft.com/office/drawing/2014/main" id="{4D5EC715-BB0E-A6FA-0433-017BE4429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80914">
            <a:off x="5633178" y="2795628"/>
            <a:ext cx="782452" cy="11467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8A81FC3-C8F4-18AC-3C9D-0457152B13ED}"/>
              </a:ext>
            </a:extLst>
          </p:cNvPr>
          <p:cNvSpPr txBox="1"/>
          <p:nvPr/>
        </p:nvSpPr>
        <p:spPr>
          <a:xfrm>
            <a:off x="8922461" y="1768960"/>
            <a:ext cx="2683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Absence de placebo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078EBCF-5F32-3BB8-8F4F-525E2477D14E}"/>
              </a:ext>
            </a:extLst>
          </p:cNvPr>
          <p:cNvSpPr txBox="1"/>
          <p:nvPr/>
        </p:nvSpPr>
        <p:spPr>
          <a:xfrm>
            <a:off x="7793081" y="963333"/>
            <a:ext cx="225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Etude en ouvert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A6CBE3-6E73-601F-3045-320BCB6C69A0}"/>
              </a:ext>
            </a:extLst>
          </p:cNvPr>
          <p:cNvSpPr txBox="1"/>
          <p:nvPr/>
        </p:nvSpPr>
        <p:spPr>
          <a:xfrm>
            <a:off x="8175330" y="3429000"/>
            <a:ext cx="3606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Peu de patients insuffisants cardiaques (6%)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3F2B8F0-0484-0512-077A-CE9D981258FD}"/>
              </a:ext>
            </a:extLst>
          </p:cNvPr>
          <p:cNvSpPr txBox="1"/>
          <p:nvPr/>
        </p:nvSpPr>
        <p:spPr>
          <a:xfrm>
            <a:off x="1537838" y="1035623"/>
            <a:ext cx="2683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Adhérence au protocole (96,3%)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195043-8FFC-5B9C-681A-986047BD9DD8}"/>
              </a:ext>
            </a:extLst>
          </p:cNvPr>
          <p:cNvSpPr txBox="1"/>
          <p:nvPr/>
        </p:nvSpPr>
        <p:spPr>
          <a:xfrm>
            <a:off x="477744" y="2765607"/>
            <a:ext cx="2683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Validité interne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E16538-5E85-C31D-B523-F238C541A232}"/>
              </a:ext>
            </a:extLst>
          </p:cNvPr>
          <p:cNvSpPr txBox="1"/>
          <p:nvPr/>
        </p:nvSpPr>
        <p:spPr>
          <a:xfrm>
            <a:off x="912226" y="4477414"/>
            <a:ext cx="2683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Puissance satisfaisante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4B38D0F-8EDE-49D0-B34C-ABD72162BA39}"/>
              </a:ext>
            </a:extLst>
          </p:cNvPr>
          <p:cNvSpPr txBox="1"/>
          <p:nvPr/>
        </p:nvSpPr>
        <p:spPr>
          <a:xfrm>
            <a:off x="7577719" y="4892912"/>
            <a:ext cx="4028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Tous les centres sont en France</a:t>
            </a:r>
          </a:p>
        </p:txBody>
      </p:sp>
    </p:spTree>
    <p:extLst>
      <p:ext uri="{BB962C8B-B14F-4D97-AF65-F5344CB8AC3E}">
        <p14:creationId xmlns:p14="http://schemas.microsoft.com/office/powerpoint/2010/main" val="3872358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Arc's Maura Sullivan Published as Co-Author in The Journal of the  American Medical Association - The Arc of Massachusetts">
            <a:extLst>
              <a:ext uri="{FF2B5EF4-FFF2-40B4-BE49-F238E27FC236}">
                <a16:creationId xmlns:a16="http://schemas.microsoft.com/office/drawing/2014/main" id="{2FA76F9C-6501-0BC2-5C7D-DF2039CD6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75"/>
          <a:stretch/>
        </p:blipFill>
        <p:spPr bwMode="auto">
          <a:xfrm>
            <a:off x="9128762" y="1339918"/>
            <a:ext cx="2581893" cy="105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F3FE80-BF28-1DBF-B832-2902B49895C9}"/>
              </a:ext>
            </a:extLst>
          </p:cNvPr>
          <p:cNvSpPr/>
          <p:nvPr/>
        </p:nvSpPr>
        <p:spPr>
          <a:xfrm>
            <a:off x="505222" y="352641"/>
            <a:ext cx="10723418" cy="1052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u="sng" dirty="0">
                <a:solidFill>
                  <a:schemeClr val="tx1"/>
                </a:solidFill>
                <a:latin typeface="+mj-lt"/>
              </a:rPr>
              <a:t>Continuation vs discontinuation of RASI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before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major non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cardiac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4000" u="sng" dirty="0" err="1">
                <a:solidFill>
                  <a:schemeClr val="tx1"/>
                </a:solidFill>
                <a:latin typeface="+mj-lt"/>
              </a:rPr>
              <a:t>surgery</a:t>
            </a:r>
            <a:r>
              <a:rPr lang="fr-FR" sz="4000" u="sng" dirty="0">
                <a:solidFill>
                  <a:schemeClr val="tx1"/>
                </a:solidFill>
                <a:latin typeface="+mj-lt"/>
              </a:rPr>
              <a:t> (Stop-or-not trial) - 2024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B925970-4F63-966B-04F6-FB37F969F6B8}"/>
              </a:ext>
            </a:extLst>
          </p:cNvPr>
          <p:cNvSpPr txBox="1"/>
          <p:nvPr/>
        </p:nvSpPr>
        <p:spPr>
          <a:xfrm>
            <a:off x="2229273" y="2932601"/>
            <a:ext cx="1924543" cy="584775"/>
          </a:xfrm>
          <a:prstGeom prst="rect">
            <a:avLst/>
          </a:prstGeom>
          <a:solidFill>
            <a:schemeClr val="tx1">
              <a:lumMod val="50000"/>
              <a:lumOff val="50000"/>
              <a:alpha val="32669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OBJECTIF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BF9D2F3-3D0E-CFEA-1DEC-41D02940EF81}"/>
              </a:ext>
            </a:extLst>
          </p:cNvPr>
          <p:cNvSpPr txBox="1"/>
          <p:nvPr/>
        </p:nvSpPr>
        <p:spPr>
          <a:xfrm>
            <a:off x="7642100" y="2932602"/>
            <a:ext cx="2427932" cy="584775"/>
          </a:xfrm>
          <a:prstGeom prst="rect">
            <a:avLst/>
          </a:prstGeom>
          <a:solidFill>
            <a:schemeClr val="tx1">
              <a:lumMod val="50000"/>
              <a:lumOff val="50000"/>
              <a:alpha val="32669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CONCLUSION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2D8CD67-6AF3-116C-36B6-D31A91CAE38B}"/>
              </a:ext>
            </a:extLst>
          </p:cNvPr>
          <p:cNvSpPr txBox="1"/>
          <p:nvPr/>
        </p:nvSpPr>
        <p:spPr>
          <a:xfrm>
            <a:off x="1161712" y="3826284"/>
            <a:ext cx="4059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+mj-lt"/>
              </a:rPr>
              <a:t>mortalité toutes causes </a:t>
            </a:r>
          </a:p>
          <a:p>
            <a:pPr algn="ctr"/>
            <a:r>
              <a:rPr lang="fr-FR" sz="2400" dirty="0">
                <a:latin typeface="+mj-lt"/>
              </a:rPr>
              <a:t>+ </a:t>
            </a:r>
          </a:p>
          <a:p>
            <a:pPr algn="ctr"/>
            <a:r>
              <a:rPr lang="fr-FR" sz="2400" dirty="0">
                <a:latin typeface="+mj-lt"/>
              </a:rPr>
              <a:t>complications post-opératoires</a:t>
            </a:r>
            <a:endParaRPr lang="fr-FR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8919280-1D65-2561-CA78-045D6BD4EE3F}"/>
              </a:ext>
            </a:extLst>
          </p:cNvPr>
          <p:cNvSpPr txBox="1"/>
          <p:nvPr/>
        </p:nvSpPr>
        <p:spPr>
          <a:xfrm>
            <a:off x="7642100" y="4010949"/>
            <a:ext cx="2427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+mj-lt"/>
              </a:rPr>
              <a:t>Pas de différence </a:t>
            </a:r>
          </a:p>
          <a:p>
            <a:pPr algn="ctr"/>
            <a:r>
              <a:rPr lang="fr-FR" sz="2400" dirty="0">
                <a:latin typeface="+mj-lt"/>
              </a:rPr>
              <a:t>significative</a:t>
            </a:r>
            <a:endParaRPr lang="fr-FR" sz="2400" dirty="0"/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DEFDC7ED-6065-50EF-93CF-C2CFE8D75C74}"/>
              </a:ext>
            </a:extLst>
          </p:cNvPr>
          <p:cNvCxnSpPr>
            <a:cxnSpLocks/>
          </p:cNvCxnSpPr>
          <p:nvPr/>
        </p:nvCxnSpPr>
        <p:spPr>
          <a:xfrm>
            <a:off x="4398418" y="3246120"/>
            <a:ext cx="2855822" cy="0"/>
          </a:xfrm>
          <a:prstGeom prst="straightConnector1">
            <a:avLst/>
          </a:prstGeom>
          <a:ln w="349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301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108E-BA0D-3CA2-3658-F710950E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817102"/>
            <a:ext cx="12649200" cy="1325563"/>
          </a:xfrm>
          <a:solidFill>
            <a:schemeClr val="tx1">
              <a:lumMod val="50000"/>
              <a:lumOff val="50000"/>
              <a:alpha val="45022"/>
            </a:schemeClr>
          </a:solidFill>
        </p:spPr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Qu’en conclure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1A8E21-F7D9-D29B-D88A-AF2E898E9780}"/>
              </a:ext>
            </a:extLst>
          </p:cNvPr>
          <p:cNvSpPr txBox="1"/>
          <p:nvPr/>
        </p:nvSpPr>
        <p:spPr>
          <a:xfrm>
            <a:off x="506521" y="2524126"/>
            <a:ext cx="1112894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bg1">
                    <a:lumMod val="95000"/>
                  </a:schemeClr>
                </a:solidFill>
              </a:rPr>
              <a:t>- Pas de </a:t>
            </a:r>
            <a:r>
              <a:rPr lang="fr-FR" sz="3600" dirty="0" err="1">
                <a:solidFill>
                  <a:schemeClr val="bg1">
                    <a:lumMod val="95000"/>
                  </a:schemeClr>
                </a:solidFill>
              </a:rPr>
              <a:t>sur-risque</a:t>
            </a:r>
            <a:r>
              <a:rPr lang="fr-FR" sz="3600" dirty="0">
                <a:solidFill>
                  <a:schemeClr val="bg1">
                    <a:lumMod val="95000"/>
                  </a:schemeClr>
                </a:solidFill>
              </a:rPr>
              <a:t> mortalité/évènement cardiaque majeur</a:t>
            </a:r>
          </a:p>
          <a:p>
            <a:endParaRPr lang="fr-FR" sz="3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fr-FR" sz="3600" dirty="0">
                <a:solidFill>
                  <a:schemeClr val="bg1">
                    <a:lumMod val="95000"/>
                  </a:schemeClr>
                </a:solidFill>
              </a:rPr>
              <a:t>- Labilité tensionnelle (vasopresseurs sans retentissement)</a:t>
            </a:r>
          </a:p>
          <a:p>
            <a:endParaRPr lang="fr-FR" sz="3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fr-FR" sz="3600" dirty="0">
                <a:solidFill>
                  <a:schemeClr val="bg1">
                    <a:lumMod val="95000"/>
                  </a:schemeClr>
                </a:solidFill>
              </a:rPr>
              <a:t>- Arrêt individualisé (ex. </a:t>
            </a:r>
            <a:r>
              <a:rPr lang="fr-FR" sz="3600" dirty="0" err="1">
                <a:solidFill>
                  <a:schemeClr val="bg1">
                    <a:lumMod val="95000"/>
                  </a:schemeClr>
                </a:solidFill>
              </a:rPr>
              <a:t>lisinopril</a:t>
            </a:r>
            <a:r>
              <a:rPr lang="fr-FR" sz="3600" dirty="0">
                <a:solidFill>
                  <a:schemeClr val="bg1">
                    <a:lumMod val="95000"/>
                  </a:schemeClr>
                </a:solidFill>
              </a:rPr>
              <a:t>/</a:t>
            </a:r>
            <a:r>
              <a:rPr lang="fr-FR" sz="3600" dirty="0" err="1">
                <a:solidFill>
                  <a:schemeClr val="bg1">
                    <a:lumMod val="95000"/>
                  </a:schemeClr>
                </a:solidFill>
              </a:rPr>
              <a:t>ramipril</a:t>
            </a:r>
            <a:r>
              <a:rPr lang="fr-FR" sz="3600" dirty="0">
                <a:solidFill>
                  <a:schemeClr val="bg1">
                    <a:lumMod val="95000"/>
                  </a:schemeClr>
                </a:solidFill>
              </a:rPr>
              <a:t> H-24)</a:t>
            </a:r>
          </a:p>
          <a:p>
            <a:endParaRPr lang="fr-FR" sz="3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fr-FR" sz="3600" dirty="0">
                <a:solidFill>
                  <a:schemeClr val="bg1">
                    <a:lumMod val="95000"/>
                  </a:schemeClr>
                </a:solidFill>
              </a:rPr>
              <a:t>- Insuffisants cardiaques</a:t>
            </a:r>
          </a:p>
        </p:txBody>
      </p:sp>
    </p:spTree>
    <p:extLst>
      <p:ext uri="{BB962C8B-B14F-4D97-AF65-F5344CB8AC3E}">
        <p14:creationId xmlns:p14="http://schemas.microsoft.com/office/powerpoint/2010/main" val="409975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07FC2-282B-3B83-1F7F-23E6803AF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Sources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144893-D4B8-FB5E-5AFE-040CD5D03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ESC/ESA Guidelines on non-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cardiac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surgery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: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cardiovascular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assessment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and management: The Joint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Task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Force on non-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cardiac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surgery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– 2014</a:t>
            </a:r>
          </a:p>
          <a:p>
            <a:r>
              <a:rPr lang="fr-FR" sz="2400" dirty="0"/>
              <a:t>RFE SFAR : Gestion </a:t>
            </a:r>
            <a:r>
              <a:rPr lang="fr-FR" sz="2400" dirty="0" err="1"/>
              <a:t>péri-opératoire</a:t>
            </a:r>
            <a:r>
              <a:rPr lang="fr-FR" sz="2400" dirty="0"/>
              <a:t> des traitements chroniques et des dispositifs médicaux - 2015 </a:t>
            </a:r>
            <a:endParaRPr lang="fr-FR" sz="2400" i="0" u="none" strike="noStrike" dirty="0">
              <a:solidFill>
                <a:srgbClr val="212121"/>
              </a:solidFill>
              <a:effectLst/>
            </a:endParaRPr>
          </a:p>
          <a:p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Ackland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GL, Patel A, Abbott TEF,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Begum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S, Dias P, Crane DR, et al. Discontinuation vs. continuation of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renin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–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angiotensin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system inhibition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before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non-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cardiac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surgery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: the SPACE trial.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Eur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Heart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J. 1 </a:t>
            </a:r>
            <a:r>
              <a:rPr lang="fr-FR" sz="2400" i="0" u="none" strike="noStrike" dirty="0" err="1">
                <a:solidFill>
                  <a:srgbClr val="212121"/>
                </a:solidFill>
                <a:effectLst/>
              </a:rPr>
              <a:t>avr</a:t>
            </a:r>
            <a:r>
              <a:rPr lang="fr-FR" sz="2400" i="0" u="none" strike="noStrike" dirty="0">
                <a:solidFill>
                  <a:srgbClr val="212121"/>
                </a:solidFill>
                <a:effectLst/>
              </a:rPr>
              <a:t> 2024;45(13):1146‑55. </a:t>
            </a:r>
          </a:p>
          <a:p>
            <a:r>
              <a:rPr lang="fr-FR" sz="2400" dirty="0"/>
              <a:t>Legrand M, Falcone J, </a:t>
            </a:r>
            <a:r>
              <a:rPr lang="fr-FR" sz="2400" dirty="0" err="1"/>
              <a:t>Cholley</a:t>
            </a:r>
            <a:r>
              <a:rPr lang="fr-FR" sz="2400" dirty="0"/>
              <a:t> B, Charbonneau H, Delaporte A, Lemoine A, et al. Continuation vs Discontinuation of </a:t>
            </a:r>
            <a:r>
              <a:rPr lang="fr-FR" sz="2400" dirty="0" err="1"/>
              <a:t>Renin-Angiotensin</a:t>
            </a:r>
            <a:r>
              <a:rPr lang="fr-FR" sz="2400" dirty="0"/>
              <a:t> System </a:t>
            </a:r>
            <a:r>
              <a:rPr lang="fr-FR" sz="2400" dirty="0" err="1"/>
              <a:t>Inhibitors</a:t>
            </a:r>
            <a:r>
              <a:rPr lang="fr-FR" sz="2400" dirty="0"/>
              <a:t> </a:t>
            </a:r>
            <a:r>
              <a:rPr lang="fr-FR" sz="2400" dirty="0" err="1"/>
              <a:t>Before</a:t>
            </a:r>
            <a:r>
              <a:rPr lang="fr-FR" sz="2400" dirty="0"/>
              <a:t> Major </a:t>
            </a:r>
            <a:r>
              <a:rPr lang="fr-FR" sz="2400" dirty="0" err="1"/>
              <a:t>Noncardiac</a:t>
            </a:r>
            <a:r>
              <a:rPr lang="fr-FR" sz="2400" dirty="0"/>
              <a:t> </a:t>
            </a:r>
            <a:r>
              <a:rPr lang="fr-FR" sz="2400" dirty="0" err="1"/>
              <a:t>Surgery</a:t>
            </a:r>
            <a:r>
              <a:rPr lang="fr-FR" sz="2400" dirty="0"/>
              <a:t>: The Stop-or-Not </a:t>
            </a:r>
            <a:r>
              <a:rPr lang="fr-FR" sz="2400" dirty="0" err="1"/>
              <a:t>Randomized</a:t>
            </a:r>
            <a:r>
              <a:rPr lang="fr-FR" sz="2400" dirty="0"/>
              <a:t> </a:t>
            </a:r>
            <a:r>
              <a:rPr lang="fr-FR" sz="2400" dirty="0" err="1"/>
              <a:t>Clinical</a:t>
            </a:r>
            <a:r>
              <a:rPr lang="fr-FR" sz="2400" dirty="0"/>
              <a:t> Trial. JAMA. 24 sept 2024;332(12):970.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3008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ute Wave Sticker - Cute Wave Bye - Discover &amp; Share GIFs">
            <a:extLst>
              <a:ext uri="{FF2B5EF4-FFF2-40B4-BE49-F238E27FC236}">
                <a16:creationId xmlns:a16="http://schemas.microsoft.com/office/drawing/2014/main" id="{76B18498-0A12-0186-533E-8E2A6753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19" y="1335838"/>
            <a:ext cx="2522856" cy="208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E5F63FB6-920E-F418-D85B-BBB159225255}"/>
              </a:ext>
            </a:extLst>
          </p:cNvPr>
          <p:cNvSpPr txBox="1">
            <a:spLocks/>
          </p:cNvSpPr>
          <p:nvPr/>
        </p:nvSpPr>
        <p:spPr>
          <a:xfrm>
            <a:off x="-228600" y="3103102"/>
            <a:ext cx="12649200" cy="1325563"/>
          </a:xfrm>
          <a:prstGeom prst="rect">
            <a:avLst/>
          </a:prstGeom>
          <a:solidFill>
            <a:schemeClr val="bg2">
              <a:lumMod val="10000"/>
              <a:alpha val="45022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42490474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22738</TotalTime>
  <Words>760</Words>
  <Application>Microsoft Macintosh PowerPoint</Application>
  <PresentationFormat>Grand écran</PresentationFormat>
  <Paragraphs>158</Paragraphs>
  <Slides>20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AdvP3DFE1A</vt:lpstr>
      <vt:lpstr>Arial</vt:lpstr>
      <vt:lpstr>Baskerville</vt:lpstr>
      <vt:lpstr>Calibri</vt:lpstr>
      <vt:lpstr>Calibri Light</vt:lpstr>
      <vt:lpstr>Thème Office</vt:lpstr>
      <vt:lpstr>Présentation PowerPoint</vt:lpstr>
      <vt:lpstr>ETAT DES LIEUX</vt:lpstr>
      <vt:lpstr>Présentation PowerPoint</vt:lpstr>
      <vt:lpstr>Présentation PowerPoint</vt:lpstr>
      <vt:lpstr>1er ARTICLE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2ème ARTICLE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Qu’en conclure ?</vt:lpstr>
      <vt:lpstr>Sources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71</cp:revision>
  <dcterms:created xsi:type="dcterms:W3CDTF">2024-09-29T17:44:41Z</dcterms:created>
  <dcterms:modified xsi:type="dcterms:W3CDTF">2024-10-30T14:22:47Z</dcterms:modified>
</cp:coreProperties>
</file>