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7"/>
  </p:notesMasterIdLst>
  <p:sldIdLst>
    <p:sldId id="256" r:id="rId2"/>
    <p:sldId id="258" r:id="rId3"/>
    <p:sldId id="264" r:id="rId4"/>
    <p:sldId id="263" r:id="rId5"/>
    <p:sldId id="265" r:id="rId6"/>
    <p:sldId id="259" r:id="rId7"/>
    <p:sldId id="266" r:id="rId8"/>
    <p:sldId id="267" r:id="rId9"/>
    <p:sldId id="268" r:id="rId10"/>
    <p:sldId id="269" r:id="rId11"/>
    <p:sldId id="270" r:id="rId12"/>
    <p:sldId id="271" r:id="rId13"/>
    <p:sldId id="272" r:id="rId14"/>
    <p:sldId id="260" r:id="rId15"/>
    <p:sldId id="26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1921" autoAdjust="0"/>
  </p:normalViewPr>
  <p:slideViewPr>
    <p:cSldViewPr snapToGrid="0">
      <p:cViewPr varScale="1">
        <p:scale>
          <a:sx n="48" d="100"/>
          <a:sy n="48" d="100"/>
        </p:scale>
        <p:origin x="67" y="7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1FF76C-E67B-4EA1-BF89-F5B45F4A1B67}" type="datetimeFigureOut">
              <a:rPr lang="fr-FR" smtClean="0"/>
              <a:t>29/10/2024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627CF-1050-4902-917F-B637ADC908B8}" type="slidenum">
              <a:rPr lang="fr-FR" smtClean="0"/>
              <a:t>‹N°›</a:t>
            </a:fld>
            <a:endParaRPr lang="fr-FR"/>
          </a:p>
        </p:txBody>
      </p:sp>
    </p:spTree>
    <p:extLst>
      <p:ext uri="{BB962C8B-B14F-4D97-AF65-F5344CB8AC3E}">
        <p14:creationId xmlns:p14="http://schemas.microsoft.com/office/powerpoint/2010/main" val="3800764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Au tout début de notre arrivée en stage, cette recommandation formalisée d’expert a été publiée par la SFAR. </a:t>
            </a:r>
          </a:p>
          <a:p>
            <a:r>
              <a:rPr lang="fr-FR" dirty="0"/>
              <a:t>Devant le nombre de page important, je me suis dit que j’allais pouvoir passer entre les gouttes et ne pas lire ce document puisque de toute façon je n’allais plus réellement m’en servir</a:t>
            </a:r>
          </a:p>
          <a:p>
            <a:r>
              <a:rPr lang="fr-FR" dirty="0"/>
              <a:t>Mais j’ai vite été en difficulté à chaque prescription post-opératoire, à ne savoir prescrire que du </a:t>
            </a:r>
            <a:r>
              <a:rPr lang="fr-FR" dirty="0" err="1"/>
              <a:t>lovenox</a:t>
            </a:r>
            <a:r>
              <a:rPr lang="fr-FR" dirty="0"/>
              <a:t> 4000 à tout le monde sans me poser de question </a:t>
            </a:r>
          </a:p>
          <a:p>
            <a:r>
              <a:rPr lang="fr-FR" dirty="0"/>
              <a:t>J’ai même oublié une fois, par automatisme, qu’on n’en prescrivait pas chez les insuffisants rénaux sévères, ce qui m’a valu un appel d’un chirurgien me disant qu’il modifiait ma prescription post op de </a:t>
            </a:r>
            <a:r>
              <a:rPr lang="fr-FR" dirty="0" err="1"/>
              <a:t>lovenox</a:t>
            </a:r>
            <a:r>
              <a:rPr lang="fr-FR" dirty="0"/>
              <a:t> 4000 chez un patient dialysé chronique. </a:t>
            </a:r>
          </a:p>
          <a:p>
            <a:r>
              <a:rPr lang="fr-FR" dirty="0"/>
              <a:t>Donc voilà, j’ai quand même décidé de le lire. Ce serait trop difficile de le résumer entièrement en 10 min donc j’ai choisi de présenter quelques points qui m’ont personnellement été utiles. </a:t>
            </a:r>
          </a:p>
        </p:txBody>
      </p:sp>
      <p:sp>
        <p:nvSpPr>
          <p:cNvPr id="4" name="Espace réservé du numéro de diapositive 3"/>
          <p:cNvSpPr>
            <a:spLocks noGrp="1"/>
          </p:cNvSpPr>
          <p:nvPr>
            <p:ph type="sldNum" sz="quarter" idx="5"/>
          </p:nvPr>
        </p:nvSpPr>
        <p:spPr/>
        <p:txBody>
          <a:bodyPr/>
          <a:lstStyle/>
          <a:p>
            <a:fld id="{DFF627CF-1050-4902-917F-B637ADC908B8}" type="slidenum">
              <a:rPr lang="fr-FR" smtClean="0"/>
              <a:t>1</a:t>
            </a:fld>
            <a:endParaRPr lang="fr-FR"/>
          </a:p>
        </p:txBody>
      </p:sp>
    </p:spTree>
    <p:extLst>
      <p:ext uri="{BB962C8B-B14F-4D97-AF65-F5344CB8AC3E}">
        <p14:creationId xmlns:p14="http://schemas.microsoft.com/office/powerpoint/2010/main" val="853245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3 critères sont à prendre en compte, </a:t>
            </a:r>
          </a:p>
          <a:p>
            <a:pPr marL="171450" indent="-171450">
              <a:buFontTx/>
              <a:buChar char="-"/>
            </a:pPr>
            <a:r>
              <a:rPr lang="fr-FR" dirty="0"/>
              <a:t>Le risque thrombo-embolique veineux de la chirurgie avec une classification selon 3 strates (faible-modéré-élevé)</a:t>
            </a:r>
          </a:p>
          <a:p>
            <a:pPr marL="171450" indent="-171450">
              <a:buFontTx/>
              <a:buChar char="-"/>
            </a:pPr>
            <a:r>
              <a:rPr lang="fr-FR" dirty="0"/>
              <a:t>Les FR de risque thrombo-emboliques veineux liés au patient (on trouve dans le MAPAR le score de Caprini notamment, mais on va en reparler juste après)</a:t>
            </a:r>
          </a:p>
          <a:p>
            <a:pPr marL="171450" indent="-171450">
              <a:buFontTx/>
              <a:buChar char="-"/>
            </a:pPr>
            <a:r>
              <a:rPr lang="fr-FR" dirty="0"/>
              <a:t>Le parcours de soin, puisque </a:t>
            </a:r>
            <a:r>
              <a:rPr lang="fr-FR" dirty="0" err="1"/>
              <a:t>qu’ill</a:t>
            </a:r>
            <a:r>
              <a:rPr lang="fr-FR" dirty="0"/>
              <a:t> est bien notifié que le risque a largement diminué depuis la mise en place des réhabilitations accélérées après chirurgie, en revanche il faut garder en tête qu’une hospitalisation non prévue en cas de complication chirurgicale elle, augmente ce risque fortement. </a:t>
            </a:r>
          </a:p>
        </p:txBody>
      </p:sp>
      <p:sp>
        <p:nvSpPr>
          <p:cNvPr id="4" name="Espace réservé du numéro de diapositive 3"/>
          <p:cNvSpPr>
            <a:spLocks noGrp="1"/>
          </p:cNvSpPr>
          <p:nvPr>
            <p:ph type="sldNum" sz="quarter" idx="5"/>
          </p:nvPr>
        </p:nvSpPr>
        <p:spPr/>
        <p:txBody>
          <a:bodyPr/>
          <a:lstStyle/>
          <a:p>
            <a:fld id="{DFF627CF-1050-4902-917F-B637ADC908B8}" type="slidenum">
              <a:rPr lang="fr-FR" smtClean="0"/>
              <a:t>2</a:t>
            </a:fld>
            <a:endParaRPr lang="fr-FR"/>
          </a:p>
        </p:txBody>
      </p:sp>
    </p:spTree>
    <p:extLst>
      <p:ext uri="{BB962C8B-B14F-4D97-AF65-F5344CB8AC3E}">
        <p14:creationId xmlns:p14="http://schemas.microsoft.com/office/powerpoint/2010/main" val="1019975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18658-7128-281E-3DDB-5A63EFC2C22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52AA073-514C-2160-EE01-D4A17C2C425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114678E-0CF3-1BF2-D7DA-6D2B20AAF1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Il est admis qu’après une chirurgie à risque élevé, une thromboprophylaxie est nécessaire. Pour les chirurgies à risque faible ce n’est pas admis au préalable et il est de bon ton d’adapter au cas par cas selon les facteurs de risque liés au patient. Dans la reco ils distinguent les facteurs de risque majeurs, qui mènent à une anticoagulation immédiate, et les risques modérés ou mineurs dont l’association nous pousserait à introduire une thromboprophylaxie. Cependant ils expliquent qu’un seuil n’est pas possible à établir (contrairement à ce qui est fait dans le score de Caprini) car tous les facteurs n’ont pas le même poids, cela relève d’une discussion au cas par cas. Les modèles de score empirique n’ont pas démontré leur intérêt en comparaison de l’évaluation empirique du clinicien.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 noter que même au sein des critères mineurs il y en a à distinguer, comme les cancers qui n’ont pas le même « pouvoir » thrombogène selon le site initial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L’âge augmente le risque de manière exponentielle, l’insuffisance rénale augmente aussi ++ le risque MAIS attention car âge + IR augmente aussi le risque hémorragique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dirty="0"/>
              <a:t>Thrombophilie majeure : SAPL – </a:t>
            </a:r>
            <a:r>
              <a:rPr lang="fr-FR" dirty="0" err="1"/>
              <a:t>def</a:t>
            </a:r>
            <a:r>
              <a:rPr lang="fr-FR" dirty="0"/>
              <a:t> antithrombine / PC / PS – déficit facteur V homozygote – déficit en facteur 2</a:t>
            </a:r>
          </a:p>
        </p:txBody>
      </p:sp>
      <p:sp>
        <p:nvSpPr>
          <p:cNvPr id="4" name="Espace réservé du numéro de diapositive 3">
            <a:extLst>
              <a:ext uri="{FF2B5EF4-FFF2-40B4-BE49-F238E27FC236}">
                <a16:creationId xmlns:a16="http://schemas.microsoft.com/office/drawing/2014/main" id="{89FBA0F0-03DA-F204-0622-B0CFB9E249B9}"/>
              </a:ext>
            </a:extLst>
          </p:cNvPr>
          <p:cNvSpPr>
            <a:spLocks noGrp="1"/>
          </p:cNvSpPr>
          <p:nvPr>
            <p:ph type="sldNum" sz="quarter" idx="5"/>
          </p:nvPr>
        </p:nvSpPr>
        <p:spPr/>
        <p:txBody>
          <a:bodyPr/>
          <a:lstStyle/>
          <a:p>
            <a:fld id="{DFF627CF-1050-4902-917F-B637ADC908B8}" type="slidenum">
              <a:rPr lang="fr-FR" smtClean="0"/>
              <a:t>3</a:t>
            </a:fld>
            <a:endParaRPr lang="fr-FR"/>
          </a:p>
        </p:txBody>
      </p:sp>
    </p:spTree>
    <p:extLst>
      <p:ext uri="{BB962C8B-B14F-4D97-AF65-F5344CB8AC3E}">
        <p14:creationId xmlns:p14="http://schemas.microsoft.com/office/powerpoint/2010/main" val="3958540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Délai optimal d’initiation doit diminuer le risque d’ETEV mais sans augmenter trop le risque </a:t>
            </a:r>
            <a:r>
              <a:rPr lang="fr-FR" dirty="0" err="1"/>
              <a:t>hemorragique</a:t>
            </a:r>
            <a:r>
              <a:rPr lang="fr-FR" dirty="0"/>
              <a:t>, et ces deux risques n’apparaissent pas dans les mêmes délais et n’ont pas la même valeur pronostique. </a:t>
            </a:r>
          </a:p>
          <a:p>
            <a:pPr marL="171450" indent="-171450">
              <a:buFont typeface="Wingdings" panose="05000000000000000000" pitchFamily="2" charset="2"/>
              <a:buChar char="è"/>
            </a:pPr>
            <a:r>
              <a:rPr lang="fr-FR" dirty="0"/>
              <a:t>Les </a:t>
            </a:r>
            <a:r>
              <a:rPr lang="fr-FR" dirty="0" err="1"/>
              <a:t>evenements</a:t>
            </a:r>
            <a:r>
              <a:rPr lang="fr-FR" dirty="0"/>
              <a:t> </a:t>
            </a:r>
            <a:r>
              <a:rPr lang="fr-FR" dirty="0" err="1"/>
              <a:t>hemorragiques</a:t>
            </a:r>
            <a:r>
              <a:rPr lang="fr-FR" dirty="0"/>
              <a:t> compromettent plus le pronostic vital et fonctionnel que les ETEV</a:t>
            </a:r>
          </a:p>
          <a:p>
            <a:pPr marL="171450" indent="-171450">
              <a:buFont typeface="Wingdings" panose="05000000000000000000" pitchFamily="2" charset="2"/>
              <a:buChar char="è"/>
            </a:pPr>
            <a:r>
              <a:rPr lang="fr-FR" dirty="0"/>
              <a:t>Risque </a:t>
            </a:r>
            <a:r>
              <a:rPr lang="fr-FR" dirty="0" err="1"/>
              <a:t>hemorragique</a:t>
            </a:r>
            <a:r>
              <a:rPr lang="fr-FR" dirty="0"/>
              <a:t> = + précoce : </a:t>
            </a:r>
          </a:p>
          <a:p>
            <a:pPr marL="171450" indent="-171450">
              <a:buFontTx/>
              <a:buChar char="-"/>
            </a:pPr>
            <a:r>
              <a:rPr lang="fr-FR" dirty="0" err="1"/>
              <a:t>Hemorr</a:t>
            </a:r>
            <a:r>
              <a:rPr lang="fr-FR" dirty="0"/>
              <a:t> : 24-48h </a:t>
            </a:r>
          </a:p>
          <a:p>
            <a:pPr marL="171450" indent="-171450">
              <a:buFontTx/>
              <a:buChar char="-"/>
            </a:pPr>
            <a:r>
              <a:rPr lang="fr-FR" dirty="0"/>
              <a:t>ETEV : plutôt après 48h et ce pendant plusieurs semaines après la chirurgie </a:t>
            </a:r>
          </a:p>
          <a:p>
            <a:pPr marL="171450" indent="-171450">
              <a:buFontTx/>
              <a:buChar char="-"/>
            </a:pPr>
            <a:endParaRPr lang="fr-FR" dirty="0"/>
          </a:p>
          <a:p>
            <a:pPr marL="171450" indent="-171450">
              <a:buFontTx/>
              <a:buChar char="-"/>
            </a:pPr>
            <a:r>
              <a:rPr lang="fr-FR" dirty="0"/>
              <a:t>En </a:t>
            </a:r>
            <a:r>
              <a:rPr lang="fr-FR" dirty="0" err="1"/>
              <a:t>pré-opératoire</a:t>
            </a:r>
            <a:r>
              <a:rPr lang="fr-FR" dirty="0"/>
              <a:t>, il a été montré dans plusieurs études une augmentation du risque </a:t>
            </a:r>
            <a:r>
              <a:rPr lang="fr-FR" dirty="0" err="1"/>
              <a:t>hemorragique</a:t>
            </a:r>
            <a:r>
              <a:rPr lang="fr-FR" dirty="0"/>
              <a:t> sans gain d’efficacité en ce qui concerne les ETEV majeurs, donc pas en chirurgie programmée. </a:t>
            </a:r>
          </a:p>
          <a:p>
            <a:pPr marL="0" indent="0">
              <a:buFontTx/>
              <a:buNone/>
            </a:pPr>
            <a:r>
              <a:rPr lang="fr-FR" dirty="0"/>
              <a:t>Mais dans certaines situations, conditions médicales pré-op exposent à surrisque ETEV donc </a:t>
            </a:r>
            <a:r>
              <a:rPr lang="fr-FR" dirty="0" err="1"/>
              <a:t>nécéssaire</a:t>
            </a:r>
            <a:r>
              <a:rPr lang="fr-FR" dirty="0"/>
              <a:t> </a:t>
            </a:r>
            <a:r>
              <a:rPr lang="fr-FR" dirty="0">
                <a:sym typeface="Wingdings" panose="05000000000000000000" pitchFamily="2" charset="2"/>
              </a:rPr>
              <a:t> dans ce cas HBPM recommandé, et bien respecter délai 12h d’arrêt avant chirurgie </a:t>
            </a:r>
            <a:r>
              <a:rPr lang="fr-FR" dirty="0"/>
              <a:t> </a:t>
            </a:r>
          </a:p>
          <a:p>
            <a:pPr marL="0" indent="0">
              <a:buFontTx/>
              <a:buNone/>
            </a:pPr>
            <a:endParaRPr lang="fr-FR" dirty="0"/>
          </a:p>
          <a:p>
            <a:pPr marL="0" indent="0">
              <a:buFontTx/>
              <a:buNone/>
            </a:pPr>
            <a:r>
              <a:rPr lang="fr-FR" dirty="0"/>
              <a:t>En post-opératoire, avec les HBPM, une administration entre la 12</a:t>
            </a:r>
            <a:r>
              <a:rPr lang="fr-FR" baseline="30000" dirty="0"/>
              <a:t>e</a:t>
            </a:r>
            <a:r>
              <a:rPr lang="fr-FR" dirty="0"/>
              <a:t> heure et la 24</a:t>
            </a:r>
            <a:r>
              <a:rPr lang="fr-FR" baseline="30000" dirty="0"/>
              <a:t>e</a:t>
            </a:r>
            <a:r>
              <a:rPr lang="fr-FR" dirty="0"/>
              <a:t> heure est maintenant recommandé. MAIS, une diminution de ce délai d’administration peut être effectuée en fonction des FR DU PATIENT, donc si FR majeur ou association </a:t>
            </a:r>
            <a:r>
              <a:rPr lang="fr-FR" dirty="0">
                <a:sym typeface="Wingdings" panose="05000000000000000000" pitchFamily="2" charset="2"/>
              </a:rPr>
              <a:t> entre 6</a:t>
            </a:r>
            <a:r>
              <a:rPr lang="fr-FR" baseline="30000" dirty="0">
                <a:sym typeface="Wingdings" panose="05000000000000000000" pitchFamily="2" charset="2"/>
              </a:rPr>
              <a:t>e</a:t>
            </a:r>
            <a:r>
              <a:rPr lang="fr-FR" dirty="0">
                <a:sym typeface="Wingdings" panose="05000000000000000000" pitchFamily="2" charset="2"/>
              </a:rPr>
              <a:t> et 12h, donc le jour de l’intervention. </a:t>
            </a:r>
          </a:p>
          <a:p>
            <a:pPr marL="0" indent="0">
              <a:buFontTx/>
              <a:buNone/>
            </a:pPr>
            <a:r>
              <a:rPr lang="fr-FR" dirty="0">
                <a:sym typeface="Wingdings" panose="05000000000000000000" pitchFamily="2" charset="2"/>
              </a:rPr>
              <a:t>Attention, pour les autres TAC que  HBPM, il a soit été montré qu’un administration le jour même augmentait le risque </a:t>
            </a:r>
            <a:r>
              <a:rPr lang="fr-FR" dirty="0" err="1">
                <a:sym typeface="Wingdings" panose="05000000000000000000" pitchFamily="2" charset="2"/>
              </a:rPr>
              <a:t>hemorragique</a:t>
            </a:r>
            <a:r>
              <a:rPr lang="fr-FR" dirty="0">
                <a:sym typeface="Wingdings" panose="05000000000000000000" pitchFamily="2" charset="2"/>
              </a:rPr>
              <a:t>, soit pas d’</a:t>
            </a:r>
            <a:r>
              <a:rPr lang="fr-FR" dirty="0" err="1">
                <a:sym typeface="Wingdings" panose="05000000000000000000" pitchFamily="2" charset="2"/>
              </a:rPr>
              <a:t>etude</a:t>
            </a:r>
            <a:r>
              <a:rPr lang="fr-FR" dirty="0">
                <a:sym typeface="Wingdings" panose="05000000000000000000" pitchFamily="2" charset="2"/>
              </a:rPr>
              <a:t> donc utilisables que le lendemain. </a:t>
            </a:r>
          </a:p>
          <a:p>
            <a:pPr marL="0" indent="0">
              <a:buFontTx/>
              <a:buNone/>
            </a:pPr>
            <a:endParaRPr lang="fr-FR" dirty="0"/>
          </a:p>
        </p:txBody>
      </p:sp>
      <p:sp>
        <p:nvSpPr>
          <p:cNvPr id="4" name="Espace réservé du numéro de diapositive 3"/>
          <p:cNvSpPr>
            <a:spLocks noGrp="1"/>
          </p:cNvSpPr>
          <p:nvPr>
            <p:ph type="sldNum" sz="quarter" idx="5"/>
          </p:nvPr>
        </p:nvSpPr>
        <p:spPr/>
        <p:txBody>
          <a:bodyPr/>
          <a:lstStyle/>
          <a:p>
            <a:fld id="{DFF627CF-1050-4902-917F-B637ADC908B8}" type="slidenum">
              <a:rPr lang="fr-FR" smtClean="0"/>
              <a:t>4</a:t>
            </a:fld>
            <a:endParaRPr lang="fr-FR"/>
          </a:p>
        </p:txBody>
      </p:sp>
    </p:spTree>
    <p:extLst>
      <p:ext uri="{BB962C8B-B14F-4D97-AF65-F5344CB8AC3E}">
        <p14:creationId xmlns:p14="http://schemas.microsoft.com/office/powerpoint/2010/main" val="280916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EB37E-1D64-C758-BC82-7819627F48B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AD7A99-027D-D13D-3BB9-F85DA9AABA4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1E775D-7456-3A7A-A1BD-3C06EAC8E299}"/>
              </a:ext>
            </a:extLst>
          </p:cNvPr>
          <p:cNvSpPr>
            <a:spLocks noGrp="1"/>
          </p:cNvSpPr>
          <p:nvPr>
            <p:ph type="body" idx="1"/>
          </p:nvPr>
        </p:nvSpPr>
        <p:spPr/>
        <p:txBody>
          <a:bodyPr/>
          <a:lstStyle/>
          <a:p>
            <a:pPr marL="0" indent="0">
              <a:buFontTx/>
              <a:buNone/>
            </a:pPr>
            <a:endParaRPr lang="fr-FR" dirty="0"/>
          </a:p>
        </p:txBody>
      </p:sp>
      <p:sp>
        <p:nvSpPr>
          <p:cNvPr id="4" name="Espace réservé du numéro de diapositive 3">
            <a:extLst>
              <a:ext uri="{FF2B5EF4-FFF2-40B4-BE49-F238E27FC236}">
                <a16:creationId xmlns:a16="http://schemas.microsoft.com/office/drawing/2014/main" id="{5A2368CD-10D6-D161-522F-D4A106D7F52E}"/>
              </a:ext>
            </a:extLst>
          </p:cNvPr>
          <p:cNvSpPr>
            <a:spLocks noGrp="1"/>
          </p:cNvSpPr>
          <p:nvPr>
            <p:ph type="sldNum" sz="quarter" idx="5"/>
          </p:nvPr>
        </p:nvSpPr>
        <p:spPr/>
        <p:txBody>
          <a:bodyPr/>
          <a:lstStyle/>
          <a:p>
            <a:fld id="{DFF627CF-1050-4902-917F-B637ADC908B8}" type="slidenum">
              <a:rPr lang="fr-FR" smtClean="0"/>
              <a:t>5</a:t>
            </a:fld>
            <a:endParaRPr lang="fr-FR"/>
          </a:p>
        </p:txBody>
      </p:sp>
    </p:spTree>
    <p:extLst>
      <p:ext uri="{BB962C8B-B14F-4D97-AF65-F5344CB8AC3E}">
        <p14:creationId xmlns:p14="http://schemas.microsoft.com/office/powerpoint/2010/main" val="1999149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Partie qui m’a mise le plus en difficultés lors de mes prescriptions, et pourtant la reco est très claire à ce sujet </a:t>
            </a:r>
          </a:p>
          <a:p>
            <a:r>
              <a:rPr lang="fr-FR" dirty="0"/>
              <a:t>Garder en tête que l’IR chronique est un facteur de risque thrombotique mais également hémorragique </a:t>
            </a:r>
          </a:p>
          <a:p>
            <a:r>
              <a:rPr lang="fr-FR" dirty="0"/>
              <a:t>A savoir aussi qu’une majorité d’anticoagulants est éliminée par les reins</a:t>
            </a:r>
          </a:p>
          <a:p>
            <a:endParaRPr lang="fr-FR" dirty="0"/>
          </a:p>
          <a:p>
            <a:r>
              <a:rPr lang="fr-FR" dirty="0"/>
              <a:t>ATTENTION : DFG selon </a:t>
            </a:r>
            <a:r>
              <a:rPr lang="fr-FR" dirty="0" err="1"/>
              <a:t>cockroft</a:t>
            </a:r>
            <a:r>
              <a:rPr lang="fr-FR" dirty="0"/>
              <a:t> et </a:t>
            </a:r>
            <a:r>
              <a:rPr lang="fr-FR" dirty="0" err="1"/>
              <a:t>gault</a:t>
            </a:r>
            <a:endParaRPr lang="fr-FR" dirty="0"/>
          </a:p>
          <a:p>
            <a:endParaRPr lang="fr-FR" dirty="0"/>
          </a:p>
          <a:p>
            <a:r>
              <a:rPr lang="fr-FR" dirty="0"/>
              <a:t>IR sévère : (DFG 15-30 </a:t>
            </a:r>
            <a:r>
              <a:rPr lang="fr-FR" dirty="0" err="1"/>
              <a:t>mL</a:t>
            </a:r>
            <a:r>
              <a:rPr lang="fr-FR" dirty="0"/>
              <a:t>/min/1m73carré)</a:t>
            </a:r>
          </a:p>
          <a:p>
            <a:r>
              <a:rPr lang="fr-FR" dirty="0"/>
              <a:t>Jusque 2017 : HBPM était CI et donc HNF était la </a:t>
            </a:r>
            <a:r>
              <a:rPr lang="fr-FR" dirty="0" err="1"/>
              <a:t>ref</a:t>
            </a:r>
            <a:r>
              <a:rPr lang="fr-FR" dirty="0"/>
              <a:t> </a:t>
            </a:r>
          </a:p>
          <a:p>
            <a:r>
              <a:rPr lang="fr-FR" dirty="0"/>
              <a:t>Données suggèrent qu’une dose réduite d’HBPM chez IR aboutit à des doses standards chez le non IR</a:t>
            </a:r>
          </a:p>
          <a:p>
            <a:r>
              <a:rPr lang="fr-FR" dirty="0"/>
              <a:t>De plus, méta-analyse a montré que + de complications hémorragiques avec HNF que HBPM faibles doses </a:t>
            </a:r>
          </a:p>
          <a:p>
            <a:r>
              <a:rPr lang="fr-FR" dirty="0"/>
              <a:t>+ risque + élevé de TIH après HNF que HBPM , et HBPM injections moins souvent </a:t>
            </a:r>
          </a:p>
          <a:p>
            <a:endParaRPr lang="fr-FR" dirty="0"/>
          </a:p>
          <a:p>
            <a:r>
              <a:rPr lang="fr-FR" dirty="0"/>
              <a:t>IR terminale : HNF. </a:t>
            </a:r>
          </a:p>
        </p:txBody>
      </p:sp>
      <p:sp>
        <p:nvSpPr>
          <p:cNvPr id="4" name="Espace réservé du numéro de diapositive 3"/>
          <p:cNvSpPr>
            <a:spLocks noGrp="1"/>
          </p:cNvSpPr>
          <p:nvPr>
            <p:ph type="sldNum" sz="quarter" idx="5"/>
          </p:nvPr>
        </p:nvSpPr>
        <p:spPr/>
        <p:txBody>
          <a:bodyPr/>
          <a:lstStyle/>
          <a:p>
            <a:fld id="{DFF627CF-1050-4902-917F-B637ADC908B8}" type="slidenum">
              <a:rPr lang="fr-FR" smtClean="0"/>
              <a:t>6</a:t>
            </a:fld>
            <a:endParaRPr lang="fr-FR"/>
          </a:p>
        </p:txBody>
      </p:sp>
    </p:spTree>
    <p:extLst>
      <p:ext uri="{BB962C8B-B14F-4D97-AF65-F5344CB8AC3E}">
        <p14:creationId xmlns:p14="http://schemas.microsoft.com/office/powerpoint/2010/main" val="83871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92076-A01B-8426-8D85-88E049482E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A10E33-4F1A-D279-F4C1-88DE77C5A4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5EC8E78-B861-4E2F-F3FD-38E2DB7407D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EE83945-38F5-FCA4-D67C-76005CBCC26A}"/>
              </a:ext>
            </a:extLst>
          </p:cNvPr>
          <p:cNvSpPr>
            <a:spLocks noGrp="1"/>
          </p:cNvSpPr>
          <p:nvPr>
            <p:ph type="sldNum" sz="quarter" idx="5"/>
          </p:nvPr>
        </p:nvSpPr>
        <p:spPr/>
        <p:txBody>
          <a:bodyPr/>
          <a:lstStyle/>
          <a:p>
            <a:fld id="{DFF627CF-1050-4902-917F-B637ADC908B8}" type="slidenum">
              <a:rPr lang="fr-FR" smtClean="0"/>
              <a:t>7</a:t>
            </a:fld>
            <a:endParaRPr lang="fr-FR"/>
          </a:p>
        </p:txBody>
      </p:sp>
    </p:spTree>
    <p:extLst>
      <p:ext uri="{BB962C8B-B14F-4D97-AF65-F5344CB8AC3E}">
        <p14:creationId xmlns:p14="http://schemas.microsoft.com/office/powerpoint/2010/main" val="3970801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4F823-E624-EAF6-CB78-F22C52D43C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BA4140-577D-08B8-DCA1-A39699701CB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F769B20-7289-AA5B-3AF2-CE31AA2C33C6}"/>
              </a:ext>
            </a:extLst>
          </p:cNvPr>
          <p:cNvSpPr>
            <a:spLocks noGrp="1"/>
          </p:cNvSpPr>
          <p:nvPr>
            <p:ph type="body" idx="1"/>
          </p:nvPr>
        </p:nvSpPr>
        <p:spPr/>
        <p:txBody>
          <a:bodyPr/>
          <a:lstStyle/>
          <a:p>
            <a:pPr marL="0" indent="0">
              <a:buFontTx/>
              <a:buNone/>
            </a:pPr>
            <a:r>
              <a:rPr lang="fr-FR" dirty="0"/>
              <a:t>Obésité : Augmentation risque ETEV, peu importe la chirurgie, qu’elle soit urgente ou programmée, que le parcours soit ambulatoire ou en hospitalisation</a:t>
            </a:r>
          </a:p>
          <a:p>
            <a:pPr marL="0" indent="0">
              <a:buFontTx/>
              <a:buNone/>
            </a:pPr>
            <a:r>
              <a:rPr lang="fr-FR" dirty="0"/>
              <a:t>Augmentation linéaire du risque selon IMC et seuil de 40 = seuil d’augmentation significative de ce risque ! </a:t>
            </a:r>
          </a:p>
          <a:p>
            <a:pPr marL="0" indent="0">
              <a:buFontTx/>
              <a:buNone/>
            </a:pPr>
            <a:endParaRPr lang="fr-FR" dirty="0"/>
          </a:p>
          <a:p>
            <a:pPr marL="0" indent="0">
              <a:buFontTx/>
              <a:buNone/>
            </a:pPr>
            <a:r>
              <a:rPr lang="fr-FR" dirty="0"/>
              <a:t>Faibles niveaux de preuves qui reposent sur des études de l’activité </a:t>
            </a:r>
            <a:r>
              <a:rPr lang="fr-FR" dirty="0" err="1"/>
              <a:t>anti-Xa</a:t>
            </a:r>
            <a:r>
              <a:rPr lang="fr-FR" dirty="0"/>
              <a:t> (qui n’est pas recommandé en pratique courante)</a:t>
            </a:r>
          </a:p>
          <a:p>
            <a:pPr marL="0" indent="0">
              <a:buFontTx/>
              <a:buNone/>
            </a:pPr>
            <a:r>
              <a:rPr lang="fr-FR" dirty="0"/>
              <a:t>Quelques études ont réussi à montrer que chez le patient obèse avec IMC &gt; 40, une utilisation de doses d’</a:t>
            </a:r>
            <a:r>
              <a:rPr lang="fr-FR" dirty="0" err="1"/>
              <a:t>enoxaparine</a:t>
            </a:r>
            <a:r>
              <a:rPr lang="fr-FR" dirty="0"/>
              <a:t> à 4000x2/J diminuait le taux d’ETEV </a:t>
            </a:r>
            <a:r>
              <a:rPr lang="fr-FR" dirty="0" err="1"/>
              <a:t>post-op</a:t>
            </a:r>
            <a:r>
              <a:rPr lang="fr-FR" dirty="0"/>
              <a:t> sans augmenter le risque </a:t>
            </a:r>
            <a:r>
              <a:rPr lang="fr-FR" dirty="0" err="1"/>
              <a:t>hemorragique</a:t>
            </a:r>
            <a:r>
              <a:rPr lang="fr-FR" dirty="0"/>
              <a:t> dans cette population. </a:t>
            </a:r>
            <a:r>
              <a:rPr lang="fr-FR" dirty="0">
                <a:sym typeface="Wingdings" panose="05000000000000000000" pitchFamily="2" charset="2"/>
              </a:rPr>
              <a:t> et ça jusque 150kg.</a:t>
            </a:r>
          </a:p>
          <a:p>
            <a:pPr marL="0" indent="0">
              <a:buFontTx/>
              <a:buNone/>
            </a:pPr>
            <a:r>
              <a:rPr lang="fr-FR" dirty="0">
                <a:sym typeface="Wingdings" panose="05000000000000000000" pitchFamily="2" charset="2"/>
              </a:rPr>
              <a:t>Certaines études ont également proposé qu’au </a:t>
            </a:r>
            <a:r>
              <a:rPr lang="fr-FR" dirty="0" err="1">
                <a:sym typeface="Wingdings" panose="05000000000000000000" pitchFamily="2" charset="2"/>
              </a:rPr>
              <a:t>dela</a:t>
            </a:r>
            <a:r>
              <a:rPr lang="fr-FR" dirty="0">
                <a:sym typeface="Wingdings" panose="05000000000000000000" pitchFamily="2" charset="2"/>
              </a:rPr>
              <a:t> de 150kg les doses soient majorées à 6000UIx2/J mais avec une mauvaise évaluation du risque </a:t>
            </a:r>
            <a:r>
              <a:rPr lang="fr-FR" dirty="0" err="1">
                <a:sym typeface="Wingdings" panose="05000000000000000000" pitchFamily="2" charset="2"/>
              </a:rPr>
              <a:t>hemorragique</a:t>
            </a:r>
            <a:r>
              <a:rPr lang="fr-FR" dirty="0">
                <a:sym typeface="Wingdings" panose="05000000000000000000" pitchFamily="2" charset="2"/>
              </a:rPr>
              <a:t>. </a:t>
            </a:r>
          </a:p>
          <a:p>
            <a:pPr marL="0" indent="0">
              <a:buFontTx/>
              <a:buNone/>
            </a:pPr>
            <a:r>
              <a:rPr lang="fr-FR" dirty="0">
                <a:sym typeface="Wingdings" panose="05000000000000000000" pitchFamily="2" charset="2"/>
              </a:rPr>
              <a:t>Autres TAC ont été testés, semblent ok</a:t>
            </a:r>
          </a:p>
          <a:p>
            <a:pPr marL="0" indent="0">
              <a:buFontTx/>
              <a:buNone/>
            </a:pPr>
            <a:endParaRPr lang="fr-FR" dirty="0">
              <a:sym typeface="Wingdings" panose="05000000000000000000" pitchFamily="2" charset="2"/>
            </a:endParaRPr>
          </a:p>
          <a:p>
            <a:pPr marL="0" indent="0">
              <a:buFontTx/>
              <a:buNone/>
            </a:pPr>
            <a:r>
              <a:rPr lang="fr-FR" dirty="0">
                <a:sym typeface="Wingdings" panose="05000000000000000000" pitchFamily="2" charset="2"/>
              </a:rPr>
              <a:t>AOD </a:t>
            </a:r>
            <a:r>
              <a:rPr lang="fr-FR" dirty="0" err="1">
                <a:sym typeface="Wingdings" panose="05000000000000000000" pitchFamily="2" charset="2"/>
              </a:rPr>
              <a:t>anti-Xa</a:t>
            </a:r>
            <a:r>
              <a:rPr lang="fr-FR" dirty="0">
                <a:sym typeface="Wingdings" panose="05000000000000000000" pitchFamily="2" charset="2"/>
              </a:rPr>
              <a:t> ok à posologie standard non modifiée chez obèse, pharmacocinétique peu modifiée jusqu’à IMC 50, mais pas </a:t>
            </a:r>
            <a:r>
              <a:rPr lang="fr-FR" dirty="0" err="1">
                <a:sym typeface="Wingdings" panose="05000000000000000000" pitchFamily="2" charset="2"/>
              </a:rPr>
              <a:t>dabgatran</a:t>
            </a:r>
            <a:r>
              <a:rPr lang="fr-FR" dirty="0">
                <a:sym typeface="Wingdings" panose="05000000000000000000" pitchFamily="2" charset="2"/>
              </a:rPr>
              <a:t>, peu étudié</a:t>
            </a:r>
          </a:p>
          <a:p>
            <a:pPr marL="0" indent="0">
              <a:buFontTx/>
              <a:buNone/>
            </a:pPr>
            <a:r>
              <a:rPr lang="fr-FR" dirty="0">
                <a:sym typeface="Wingdings" panose="05000000000000000000" pitchFamily="2" charset="2"/>
              </a:rPr>
              <a:t>AOD non reco après </a:t>
            </a:r>
            <a:r>
              <a:rPr lang="fr-FR" dirty="0" err="1">
                <a:sym typeface="Wingdings" panose="05000000000000000000" pitchFamily="2" charset="2"/>
              </a:rPr>
              <a:t>chir</a:t>
            </a:r>
            <a:r>
              <a:rPr lang="fr-FR" dirty="0">
                <a:sym typeface="Wingdings" panose="05000000000000000000" pitchFamily="2" charset="2"/>
              </a:rPr>
              <a:t> bariatrique pour des problèmes d’absorption </a:t>
            </a:r>
          </a:p>
          <a:p>
            <a:pPr marL="0" indent="0">
              <a:buFontTx/>
              <a:buNone/>
            </a:pPr>
            <a:endParaRPr lang="fr-FR" dirty="0">
              <a:sym typeface="Wingdings" panose="05000000000000000000" pitchFamily="2" charset="2"/>
            </a:endParaRPr>
          </a:p>
          <a:p>
            <a:pPr marL="0" indent="0">
              <a:buFontTx/>
              <a:buNone/>
            </a:pPr>
            <a:r>
              <a:rPr lang="fr-FR" dirty="0">
                <a:sym typeface="Wingdings" panose="05000000000000000000" pitchFamily="2" charset="2"/>
              </a:rPr>
              <a:t>C’est également une des situations au cours desquelles les CPI peuvent être associées à la thromboprophylaxie médicamenteuse</a:t>
            </a:r>
          </a:p>
          <a:p>
            <a:pPr marL="0" indent="0">
              <a:buFontTx/>
              <a:buNone/>
            </a:pPr>
            <a:endParaRPr lang="fr-FR" dirty="0">
              <a:sym typeface="Wingdings" panose="05000000000000000000" pitchFamily="2" charset="2"/>
            </a:endParaRPr>
          </a:p>
          <a:p>
            <a:pPr marL="0" indent="0">
              <a:buFontTx/>
              <a:buNone/>
            </a:pPr>
            <a:endParaRPr lang="fr-FR" dirty="0">
              <a:sym typeface="Wingdings" panose="05000000000000000000" pitchFamily="2" charset="2"/>
            </a:endParaRPr>
          </a:p>
        </p:txBody>
      </p:sp>
      <p:sp>
        <p:nvSpPr>
          <p:cNvPr id="4" name="Espace réservé du numéro de diapositive 3">
            <a:extLst>
              <a:ext uri="{FF2B5EF4-FFF2-40B4-BE49-F238E27FC236}">
                <a16:creationId xmlns:a16="http://schemas.microsoft.com/office/drawing/2014/main" id="{2C8F2C43-9D75-2C06-4EDF-5F187A87FFE8}"/>
              </a:ext>
            </a:extLst>
          </p:cNvPr>
          <p:cNvSpPr>
            <a:spLocks noGrp="1"/>
          </p:cNvSpPr>
          <p:nvPr>
            <p:ph type="sldNum" sz="quarter" idx="5"/>
          </p:nvPr>
        </p:nvSpPr>
        <p:spPr/>
        <p:txBody>
          <a:bodyPr/>
          <a:lstStyle/>
          <a:p>
            <a:fld id="{DFF627CF-1050-4902-917F-B637ADC908B8}" type="slidenum">
              <a:rPr lang="fr-FR" smtClean="0"/>
              <a:t>8</a:t>
            </a:fld>
            <a:endParaRPr lang="fr-FR"/>
          </a:p>
        </p:txBody>
      </p:sp>
    </p:spTree>
    <p:extLst>
      <p:ext uri="{BB962C8B-B14F-4D97-AF65-F5344CB8AC3E}">
        <p14:creationId xmlns:p14="http://schemas.microsoft.com/office/powerpoint/2010/main" val="3178289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2922B-7BE2-9487-3B9C-8AF8DAFDE7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CE0ABB-3908-8B2F-6BC4-97B82E2C6F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45C802A-4369-124A-11A2-E040E758BC3F}"/>
              </a:ext>
            </a:extLst>
          </p:cNvPr>
          <p:cNvSpPr>
            <a:spLocks noGrp="1"/>
          </p:cNvSpPr>
          <p:nvPr>
            <p:ph type="body" idx="1"/>
          </p:nvPr>
        </p:nvSpPr>
        <p:spPr/>
        <p:txBody>
          <a:bodyPr/>
          <a:lstStyle/>
          <a:p>
            <a:pPr marL="0" indent="0">
              <a:buFontTx/>
              <a:buNone/>
            </a:pPr>
            <a:r>
              <a:rPr lang="fr-FR" dirty="0">
                <a:sym typeface="Wingdings" panose="05000000000000000000" pitchFamily="2" charset="2"/>
              </a:rPr>
              <a:t>Reco diminuer doses pour éviter accumulation et risque hémorragique </a:t>
            </a:r>
          </a:p>
          <a:p>
            <a:pPr marL="0" indent="0">
              <a:buFontTx/>
              <a:buNone/>
            </a:pPr>
            <a:endParaRPr lang="fr-FR" dirty="0">
              <a:sym typeface="Wingdings" panose="05000000000000000000" pitchFamily="2" charset="2"/>
            </a:endParaRPr>
          </a:p>
          <a:p>
            <a:pPr marL="0" indent="0">
              <a:buFontTx/>
              <a:buNone/>
            </a:pPr>
            <a:r>
              <a:rPr lang="fr-FR" dirty="0">
                <a:sym typeface="Wingdings" panose="05000000000000000000" pitchFamily="2" charset="2"/>
              </a:rPr>
              <a:t>AOD : ok </a:t>
            </a:r>
            <a:r>
              <a:rPr lang="fr-FR" dirty="0" err="1">
                <a:sym typeface="Wingdings" panose="05000000000000000000" pitchFamily="2" charset="2"/>
              </a:rPr>
              <a:t>poso</a:t>
            </a:r>
            <a:r>
              <a:rPr lang="fr-FR" dirty="0">
                <a:sym typeface="Wingdings" panose="05000000000000000000" pitchFamily="2" charset="2"/>
              </a:rPr>
              <a:t> standard mais peu de données sur le dabigatran </a:t>
            </a:r>
          </a:p>
          <a:p>
            <a:pPr marL="0" indent="0">
              <a:buFontTx/>
              <a:buNone/>
            </a:pPr>
            <a:endParaRPr lang="fr-FR" dirty="0">
              <a:sym typeface="Wingdings" panose="05000000000000000000" pitchFamily="2" charset="2"/>
            </a:endParaRPr>
          </a:p>
          <a:p>
            <a:pPr marL="0" indent="0">
              <a:buFontTx/>
              <a:buNone/>
            </a:pPr>
            <a:endParaRPr lang="fr-FR" dirty="0">
              <a:sym typeface="Wingdings" panose="05000000000000000000" pitchFamily="2" charset="2"/>
            </a:endParaRPr>
          </a:p>
        </p:txBody>
      </p:sp>
      <p:sp>
        <p:nvSpPr>
          <p:cNvPr id="4" name="Espace réservé du numéro de diapositive 3">
            <a:extLst>
              <a:ext uri="{FF2B5EF4-FFF2-40B4-BE49-F238E27FC236}">
                <a16:creationId xmlns:a16="http://schemas.microsoft.com/office/drawing/2014/main" id="{74475CD6-6910-DC30-74DE-02B7BF813698}"/>
              </a:ext>
            </a:extLst>
          </p:cNvPr>
          <p:cNvSpPr>
            <a:spLocks noGrp="1"/>
          </p:cNvSpPr>
          <p:nvPr>
            <p:ph type="sldNum" sz="quarter" idx="5"/>
          </p:nvPr>
        </p:nvSpPr>
        <p:spPr/>
        <p:txBody>
          <a:bodyPr/>
          <a:lstStyle/>
          <a:p>
            <a:fld id="{DFF627CF-1050-4902-917F-B637ADC908B8}" type="slidenum">
              <a:rPr lang="fr-FR" smtClean="0"/>
              <a:t>9</a:t>
            </a:fld>
            <a:endParaRPr lang="fr-FR"/>
          </a:p>
        </p:txBody>
      </p:sp>
    </p:spTree>
    <p:extLst>
      <p:ext uri="{BB962C8B-B14F-4D97-AF65-F5344CB8AC3E}">
        <p14:creationId xmlns:p14="http://schemas.microsoft.com/office/powerpoint/2010/main" val="394990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6E87F-0806-5142-F404-0B37AC9C50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88E2D1-439B-7194-1658-C9BC27D451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E18093-77A3-47B3-4FC5-BC9B16523BA9}"/>
              </a:ext>
            </a:extLst>
          </p:cNvPr>
          <p:cNvSpPr>
            <a:spLocks noGrp="1"/>
          </p:cNvSpPr>
          <p:nvPr>
            <p:ph type="body" idx="1"/>
          </p:nvPr>
        </p:nvSpPr>
        <p:spPr/>
        <p:txBody>
          <a:bodyPr/>
          <a:lstStyle/>
          <a:p>
            <a:pPr marL="0" indent="0">
              <a:buFontTx/>
              <a:buNone/>
            </a:pPr>
            <a:r>
              <a:rPr lang="fr-FR" dirty="0">
                <a:sym typeface="Wingdings" panose="05000000000000000000" pitchFamily="2" charset="2"/>
              </a:rPr>
              <a:t>Association : affection aigue et </a:t>
            </a:r>
            <a:r>
              <a:rPr lang="fr-FR" dirty="0" err="1">
                <a:sym typeface="Wingdings" panose="05000000000000000000" pitchFamily="2" charset="2"/>
              </a:rPr>
              <a:t>reduction</a:t>
            </a:r>
            <a:r>
              <a:rPr lang="fr-FR" dirty="0">
                <a:sym typeface="Wingdings" panose="05000000000000000000" pitchFamily="2" charset="2"/>
              </a:rPr>
              <a:t> de la mobilité </a:t>
            </a:r>
          </a:p>
          <a:p>
            <a:pPr marL="0" indent="0">
              <a:buFontTx/>
              <a:buNone/>
            </a:pPr>
            <a:r>
              <a:rPr lang="fr-FR" dirty="0">
                <a:sym typeface="Wingdings" panose="05000000000000000000" pitchFamily="2" charset="2"/>
              </a:rPr>
              <a:t>Donc en réa : prophylaxie recommandée en 1ere intention </a:t>
            </a:r>
          </a:p>
          <a:p>
            <a:pPr marL="0" indent="0">
              <a:buFontTx/>
              <a:buNone/>
            </a:pPr>
            <a:r>
              <a:rPr lang="fr-FR" dirty="0">
                <a:sym typeface="Wingdings" panose="05000000000000000000" pitchFamily="2" charset="2"/>
              </a:rPr>
              <a:t>HNF et HBPM facilement utilisable et étudiées ++</a:t>
            </a:r>
          </a:p>
          <a:p>
            <a:pPr marL="0" indent="0">
              <a:buFontTx/>
              <a:buNone/>
            </a:pPr>
            <a:r>
              <a:rPr lang="fr-FR" dirty="0">
                <a:sym typeface="Wingdings" panose="05000000000000000000" pitchFamily="2" charset="2"/>
              </a:rPr>
              <a:t>AOD et fondaparinux moins maniables </a:t>
            </a:r>
          </a:p>
        </p:txBody>
      </p:sp>
      <p:sp>
        <p:nvSpPr>
          <p:cNvPr id="4" name="Espace réservé du numéro de diapositive 3">
            <a:extLst>
              <a:ext uri="{FF2B5EF4-FFF2-40B4-BE49-F238E27FC236}">
                <a16:creationId xmlns:a16="http://schemas.microsoft.com/office/drawing/2014/main" id="{EBEF4338-A9D4-6334-5886-2642E875031F}"/>
              </a:ext>
            </a:extLst>
          </p:cNvPr>
          <p:cNvSpPr>
            <a:spLocks noGrp="1"/>
          </p:cNvSpPr>
          <p:nvPr>
            <p:ph type="sldNum" sz="quarter" idx="5"/>
          </p:nvPr>
        </p:nvSpPr>
        <p:spPr/>
        <p:txBody>
          <a:bodyPr/>
          <a:lstStyle/>
          <a:p>
            <a:fld id="{DFF627CF-1050-4902-917F-B637ADC908B8}" type="slidenum">
              <a:rPr lang="fr-FR" smtClean="0"/>
              <a:t>10</a:t>
            </a:fld>
            <a:endParaRPr lang="fr-FR"/>
          </a:p>
        </p:txBody>
      </p:sp>
    </p:spTree>
    <p:extLst>
      <p:ext uri="{BB962C8B-B14F-4D97-AF65-F5344CB8AC3E}">
        <p14:creationId xmlns:p14="http://schemas.microsoft.com/office/powerpoint/2010/main" val="1964687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A194A-F793-39B3-26A7-7CEEAC7A79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F4ED24F-805C-D0CD-DE0E-2C9FC2EEC4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1FD281-AF67-081F-3B7C-D104A718D9D7}"/>
              </a:ext>
            </a:extLst>
          </p:cNvPr>
          <p:cNvSpPr>
            <a:spLocks noGrp="1"/>
          </p:cNvSpPr>
          <p:nvPr>
            <p:ph type="body" idx="1"/>
          </p:nvPr>
        </p:nvSpPr>
        <p:spPr/>
        <p:txBody>
          <a:bodyPr/>
          <a:lstStyle/>
          <a:p>
            <a:pPr marL="0" indent="0">
              <a:buFontTx/>
              <a:buNone/>
            </a:pPr>
            <a:r>
              <a:rPr lang="fr-FR" dirty="0">
                <a:sym typeface="Wingdings" panose="05000000000000000000" pitchFamily="2" charset="2"/>
              </a:rPr>
              <a:t>HNF et HBPM facilement utilisable et étudiées ++</a:t>
            </a:r>
          </a:p>
          <a:p>
            <a:pPr marL="0" indent="0">
              <a:buFontTx/>
              <a:buNone/>
            </a:pPr>
            <a:r>
              <a:rPr lang="fr-FR" dirty="0">
                <a:sym typeface="Wingdings" panose="05000000000000000000" pitchFamily="2" charset="2"/>
              </a:rPr>
              <a:t>AOD et fondaparinux moins maniables </a:t>
            </a:r>
          </a:p>
        </p:txBody>
      </p:sp>
      <p:sp>
        <p:nvSpPr>
          <p:cNvPr id="4" name="Espace réservé du numéro de diapositive 3">
            <a:extLst>
              <a:ext uri="{FF2B5EF4-FFF2-40B4-BE49-F238E27FC236}">
                <a16:creationId xmlns:a16="http://schemas.microsoft.com/office/drawing/2014/main" id="{6CEFE0A7-C7CB-4877-8413-DB92A13203DB}"/>
              </a:ext>
            </a:extLst>
          </p:cNvPr>
          <p:cNvSpPr>
            <a:spLocks noGrp="1"/>
          </p:cNvSpPr>
          <p:nvPr>
            <p:ph type="sldNum" sz="quarter" idx="5"/>
          </p:nvPr>
        </p:nvSpPr>
        <p:spPr/>
        <p:txBody>
          <a:bodyPr/>
          <a:lstStyle/>
          <a:p>
            <a:fld id="{DFF627CF-1050-4902-917F-B637ADC908B8}" type="slidenum">
              <a:rPr lang="fr-FR" smtClean="0"/>
              <a:t>11</a:t>
            </a:fld>
            <a:endParaRPr lang="fr-FR"/>
          </a:p>
        </p:txBody>
      </p:sp>
    </p:spTree>
    <p:extLst>
      <p:ext uri="{BB962C8B-B14F-4D97-AF65-F5344CB8AC3E}">
        <p14:creationId xmlns:p14="http://schemas.microsoft.com/office/powerpoint/2010/main" val="29069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6D964-B412-8164-CF21-332DF338D6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0B6D3E-9B81-89BF-8FC1-0707AC8E7A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BF6AE9-BEE3-6869-6238-2B9CADE522F0}"/>
              </a:ext>
            </a:extLst>
          </p:cNvPr>
          <p:cNvSpPr>
            <a:spLocks noGrp="1"/>
          </p:cNvSpPr>
          <p:nvPr>
            <p:ph type="body" idx="1"/>
          </p:nvPr>
        </p:nvSpPr>
        <p:spPr/>
        <p:txBody>
          <a:bodyPr/>
          <a:lstStyle/>
          <a:p>
            <a:pPr marL="0" indent="0">
              <a:buFontTx/>
              <a:buNone/>
            </a:pPr>
            <a:r>
              <a:rPr lang="fr-FR" dirty="0">
                <a:sym typeface="Wingdings" panose="05000000000000000000" pitchFamily="2" charset="2"/>
              </a:rPr>
              <a:t>Gros débat autour de l’Activité </a:t>
            </a:r>
            <a:r>
              <a:rPr lang="fr-FR" dirty="0" err="1">
                <a:sym typeface="Wingdings" panose="05000000000000000000" pitchFamily="2" charset="2"/>
              </a:rPr>
              <a:t>anti-Xa</a:t>
            </a:r>
            <a:r>
              <a:rPr lang="fr-FR" dirty="0">
                <a:sym typeface="Wingdings" panose="05000000000000000000" pitchFamily="2" charset="2"/>
              </a:rPr>
              <a:t>, ou plutôt </a:t>
            </a:r>
            <a:r>
              <a:rPr lang="fr-FR" dirty="0"/>
              <a:t>"niveau plasmatique d'anticoagulation estimé par test </a:t>
            </a:r>
            <a:r>
              <a:rPr lang="fr-FR" dirty="0" err="1"/>
              <a:t>anti-Xa</a:t>
            </a:r>
            <a:endParaRPr lang="fr-FR" dirty="0"/>
          </a:p>
          <a:p>
            <a:pPr marL="0" indent="0">
              <a:buFontTx/>
              <a:buNone/>
            </a:pPr>
            <a:endParaRPr lang="fr-FR" dirty="0"/>
          </a:p>
          <a:p>
            <a:pPr marL="0" indent="0">
              <a:buFontTx/>
              <a:buNone/>
            </a:pPr>
            <a:r>
              <a:rPr lang="fr-FR" dirty="0"/>
              <a:t>Si certains travaux observationnels ont trouvé une association entre l’activité </a:t>
            </a:r>
            <a:r>
              <a:rPr lang="fr-FR" dirty="0" err="1"/>
              <a:t>anti-Xa</a:t>
            </a:r>
            <a:r>
              <a:rPr lang="fr-FR" dirty="0"/>
              <a:t> et les évènements thromboemboliques veineux et hémorragiques post-opératoires, aucun essai randomisé n'a démontré le bénéfice d'une adaptation posologique de l’HBPM à l’activité </a:t>
            </a:r>
            <a:r>
              <a:rPr lang="fr-FR" dirty="0" err="1"/>
              <a:t>anti-Xa</a:t>
            </a:r>
            <a:r>
              <a:rPr lang="fr-FR" dirty="0"/>
              <a:t> pour réduire ces complications</a:t>
            </a:r>
          </a:p>
        </p:txBody>
      </p:sp>
      <p:sp>
        <p:nvSpPr>
          <p:cNvPr id="4" name="Espace réservé du numéro de diapositive 3">
            <a:extLst>
              <a:ext uri="{FF2B5EF4-FFF2-40B4-BE49-F238E27FC236}">
                <a16:creationId xmlns:a16="http://schemas.microsoft.com/office/drawing/2014/main" id="{7F7ED370-BB86-BF52-9444-99BECA2812F0}"/>
              </a:ext>
            </a:extLst>
          </p:cNvPr>
          <p:cNvSpPr>
            <a:spLocks noGrp="1"/>
          </p:cNvSpPr>
          <p:nvPr>
            <p:ph type="sldNum" sz="quarter" idx="5"/>
          </p:nvPr>
        </p:nvSpPr>
        <p:spPr/>
        <p:txBody>
          <a:bodyPr/>
          <a:lstStyle/>
          <a:p>
            <a:fld id="{DFF627CF-1050-4902-917F-B637ADC908B8}" type="slidenum">
              <a:rPr lang="fr-FR" smtClean="0"/>
              <a:t>12</a:t>
            </a:fld>
            <a:endParaRPr lang="fr-FR"/>
          </a:p>
        </p:txBody>
      </p:sp>
    </p:spTree>
    <p:extLst>
      <p:ext uri="{BB962C8B-B14F-4D97-AF65-F5344CB8AC3E}">
        <p14:creationId xmlns:p14="http://schemas.microsoft.com/office/powerpoint/2010/main" val="2345569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A1C18-DE8D-575D-BD92-079FAB673A4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AD00DA-2B38-7608-0C11-B015F5590E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5B3591-0F75-D118-9C7A-3A27078B65D8}"/>
              </a:ext>
            </a:extLst>
          </p:cNvPr>
          <p:cNvSpPr>
            <a:spLocks noGrp="1"/>
          </p:cNvSpPr>
          <p:nvPr>
            <p:ph type="body" idx="1"/>
          </p:nvPr>
        </p:nvSpPr>
        <p:spPr/>
        <p:txBody>
          <a:bodyPr/>
          <a:lstStyle/>
          <a:p>
            <a:pPr marL="0" indent="0">
              <a:buFontTx/>
              <a:buNone/>
            </a:pPr>
            <a:endParaRPr lang="fr-FR" dirty="0"/>
          </a:p>
        </p:txBody>
      </p:sp>
      <p:sp>
        <p:nvSpPr>
          <p:cNvPr id="4" name="Espace réservé du numéro de diapositive 3">
            <a:extLst>
              <a:ext uri="{FF2B5EF4-FFF2-40B4-BE49-F238E27FC236}">
                <a16:creationId xmlns:a16="http://schemas.microsoft.com/office/drawing/2014/main" id="{0309A340-37C2-7C88-147D-5BB3B341E2C8}"/>
              </a:ext>
            </a:extLst>
          </p:cNvPr>
          <p:cNvSpPr>
            <a:spLocks noGrp="1"/>
          </p:cNvSpPr>
          <p:nvPr>
            <p:ph type="sldNum" sz="quarter" idx="5"/>
          </p:nvPr>
        </p:nvSpPr>
        <p:spPr/>
        <p:txBody>
          <a:bodyPr/>
          <a:lstStyle/>
          <a:p>
            <a:fld id="{DFF627CF-1050-4902-917F-B637ADC908B8}" type="slidenum">
              <a:rPr lang="fr-FR" smtClean="0"/>
              <a:t>13</a:t>
            </a:fld>
            <a:endParaRPr lang="fr-FR"/>
          </a:p>
        </p:txBody>
      </p:sp>
    </p:spTree>
    <p:extLst>
      <p:ext uri="{BB962C8B-B14F-4D97-AF65-F5344CB8AC3E}">
        <p14:creationId xmlns:p14="http://schemas.microsoft.com/office/powerpoint/2010/main" val="1890193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8AC5A478-221F-45C7-B48F-190D87C3A4D0}" type="datetimeFigureOut">
              <a:rPr lang="fr-FR" smtClean="0"/>
              <a:t>29/10/2024</a:t>
            </a:fld>
            <a:endParaRPr lang="fr-FR"/>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fr-FR"/>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5C45F3A3-63B6-4637-A13F-9D53C78C3A91}" type="slidenum">
              <a:rPr lang="fr-FR" smtClean="0"/>
              <a:t>‹N°›</a:t>
            </a:fld>
            <a:endParaRPr lang="fr-FR"/>
          </a:p>
        </p:txBody>
      </p:sp>
    </p:spTree>
    <p:extLst>
      <p:ext uri="{BB962C8B-B14F-4D97-AF65-F5344CB8AC3E}">
        <p14:creationId xmlns:p14="http://schemas.microsoft.com/office/powerpoint/2010/main" val="272941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C5A478-221F-45C7-B48F-190D87C3A4D0}" type="datetimeFigureOut">
              <a:rPr lang="fr-FR" smtClean="0"/>
              <a:t>29/10/2024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10558300" y="5956137"/>
            <a:ext cx="1052508" cy="365125"/>
          </a:xfrm>
        </p:spPr>
        <p:txBody>
          <a:bodyPr/>
          <a:lstStyle/>
          <a:p>
            <a:fld id="{5C45F3A3-63B6-4637-A13F-9D53C78C3A91}" type="slidenum">
              <a:rPr lang="fr-FR" smtClean="0"/>
              <a:t>‹N°›</a:t>
            </a:fld>
            <a:endParaRPr lang="fr-FR"/>
          </a:p>
        </p:txBody>
      </p:sp>
    </p:spTree>
    <p:extLst>
      <p:ext uri="{BB962C8B-B14F-4D97-AF65-F5344CB8AC3E}">
        <p14:creationId xmlns:p14="http://schemas.microsoft.com/office/powerpoint/2010/main" val="1097492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8AC5A478-221F-45C7-B48F-190D87C3A4D0}" type="datetimeFigureOut">
              <a:rPr lang="fr-FR" smtClean="0"/>
              <a:t>29/10/2024</a:t>
            </a:fld>
            <a:endParaRPr lang="fr-F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5C45F3A3-63B6-4637-A13F-9D53C78C3A91}" type="slidenum">
              <a:rPr lang="fr-FR" smtClean="0"/>
              <a:t>‹N°›</a:t>
            </a:fld>
            <a:endParaRPr lang="fr-FR"/>
          </a:p>
        </p:txBody>
      </p:sp>
    </p:spTree>
    <p:extLst>
      <p:ext uri="{BB962C8B-B14F-4D97-AF65-F5344CB8AC3E}">
        <p14:creationId xmlns:p14="http://schemas.microsoft.com/office/powerpoint/2010/main" val="2350692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AC5A478-221F-45C7-B48F-190D87C3A4D0}" type="datetimeFigureOut">
              <a:rPr lang="fr-FR" smtClean="0"/>
              <a:t>29/10/2024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C45F3A3-63B6-4637-A13F-9D53C78C3A91}" type="slidenum">
              <a:rPr lang="fr-FR" smtClean="0"/>
              <a:t>‹N°›</a:t>
            </a:fld>
            <a:endParaRPr lang="fr-FR"/>
          </a:p>
        </p:txBody>
      </p:sp>
    </p:spTree>
    <p:extLst>
      <p:ext uri="{BB962C8B-B14F-4D97-AF65-F5344CB8AC3E}">
        <p14:creationId xmlns:p14="http://schemas.microsoft.com/office/powerpoint/2010/main" val="133239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AC5A478-221F-45C7-B48F-190D87C3A4D0}" type="datetimeFigureOut">
              <a:rPr lang="fr-FR" smtClean="0"/>
              <a:t>29/10/2024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C45F3A3-63B6-4637-A13F-9D53C78C3A91}" type="slidenum">
              <a:rPr lang="fr-FR" smtClean="0"/>
              <a:t>‹N°›</a:t>
            </a:fld>
            <a:endParaRPr lang="fr-FR"/>
          </a:p>
        </p:txBody>
      </p:sp>
    </p:spTree>
    <p:extLst>
      <p:ext uri="{BB962C8B-B14F-4D97-AF65-F5344CB8AC3E}">
        <p14:creationId xmlns:p14="http://schemas.microsoft.com/office/powerpoint/2010/main" val="1946552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AC5A478-221F-45C7-B48F-190D87C3A4D0}" type="datetimeFigureOut">
              <a:rPr lang="fr-FR" smtClean="0"/>
              <a:t>29/10/2024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C45F3A3-63B6-4637-A13F-9D53C78C3A91}" type="slidenum">
              <a:rPr lang="fr-FR" smtClean="0"/>
              <a:t>‹N°›</a:t>
            </a:fld>
            <a:endParaRPr lang="fr-FR"/>
          </a:p>
        </p:txBody>
      </p:sp>
    </p:spTree>
    <p:extLst>
      <p:ext uri="{BB962C8B-B14F-4D97-AF65-F5344CB8AC3E}">
        <p14:creationId xmlns:p14="http://schemas.microsoft.com/office/powerpoint/2010/main" val="1291348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C5A478-221F-45C7-B48F-190D87C3A4D0}" type="datetimeFigureOut">
              <a:rPr lang="fr-FR" smtClean="0"/>
              <a:t>29/10/2024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C45F3A3-63B6-4637-A13F-9D53C78C3A91}" type="slidenum">
              <a:rPr lang="fr-FR" smtClean="0"/>
              <a:t>‹N°›</a:t>
            </a:fld>
            <a:endParaRPr lang="fr-FR"/>
          </a:p>
        </p:txBody>
      </p:sp>
    </p:spTree>
    <p:extLst>
      <p:ext uri="{BB962C8B-B14F-4D97-AF65-F5344CB8AC3E}">
        <p14:creationId xmlns:p14="http://schemas.microsoft.com/office/powerpoint/2010/main" val="333176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fr-FR"/>
              <a:t>Modifiez le style du titre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8AC5A478-221F-45C7-B48F-190D87C3A4D0}" type="datetimeFigureOut">
              <a:rPr lang="fr-FR" smtClean="0"/>
              <a:t>29/10/2024</a:t>
            </a:fld>
            <a:endParaRPr lang="fr-F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5C45F3A3-63B6-4637-A13F-9D53C78C3A91}" type="slidenum">
              <a:rPr lang="fr-FR" smtClean="0"/>
              <a:t>‹N°›</a:t>
            </a:fld>
            <a:endParaRPr lang="fr-FR"/>
          </a:p>
        </p:txBody>
      </p:sp>
    </p:spTree>
    <p:extLst>
      <p:ext uri="{BB962C8B-B14F-4D97-AF65-F5344CB8AC3E}">
        <p14:creationId xmlns:p14="http://schemas.microsoft.com/office/powerpoint/2010/main" val="391951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AC5A478-221F-45C7-B48F-190D87C3A4D0}" type="datetimeFigureOut">
              <a:rPr lang="fr-FR" smtClean="0"/>
              <a:t>29/10/2024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C45F3A3-63B6-4637-A13F-9D53C78C3A91}" type="slidenum">
              <a:rPr lang="fr-FR" smtClean="0"/>
              <a:t>‹N°›</a:t>
            </a:fld>
            <a:endParaRPr lang="fr-FR"/>
          </a:p>
        </p:txBody>
      </p:sp>
    </p:spTree>
    <p:extLst>
      <p:ext uri="{BB962C8B-B14F-4D97-AF65-F5344CB8AC3E}">
        <p14:creationId xmlns:p14="http://schemas.microsoft.com/office/powerpoint/2010/main" val="3010991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C5A478-221F-45C7-B48F-190D87C3A4D0}" type="datetimeFigureOut">
              <a:rPr lang="fr-FR" smtClean="0"/>
              <a:t>29/10/2024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45F3A3-63B6-4637-A13F-9D53C78C3A91}" type="slidenum">
              <a:rPr lang="fr-FR" smtClean="0"/>
              <a:t>‹N°›</a:t>
            </a:fld>
            <a:endParaRPr lang="fr-FR"/>
          </a:p>
        </p:txBody>
      </p:sp>
    </p:spTree>
    <p:extLst>
      <p:ext uri="{BB962C8B-B14F-4D97-AF65-F5344CB8AC3E}">
        <p14:creationId xmlns:p14="http://schemas.microsoft.com/office/powerpoint/2010/main" val="4106955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8AC5A478-221F-45C7-B48F-190D87C3A4D0}" type="datetimeFigureOut">
              <a:rPr lang="fr-FR" smtClean="0"/>
              <a:t>29/10/2024</a:t>
            </a:fld>
            <a:endParaRPr lang="fr-FR"/>
          </a:p>
        </p:txBody>
      </p:sp>
      <p:sp>
        <p:nvSpPr>
          <p:cNvPr id="5" name="Footer Placeholder 4"/>
          <p:cNvSpPr>
            <a:spLocks noGrp="1"/>
          </p:cNvSpPr>
          <p:nvPr>
            <p:ph type="ftr" sz="quarter" idx="11"/>
          </p:nvPr>
        </p:nvSpPr>
        <p:spPr>
          <a:xfrm>
            <a:off x="774923" y="5951811"/>
            <a:ext cx="7896279" cy="365125"/>
          </a:xfrm>
        </p:spPr>
        <p:txBody>
          <a:bodyPr/>
          <a:lstStyle/>
          <a:p>
            <a:endParaRPr lang="fr-FR"/>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5C45F3A3-63B6-4637-A13F-9D53C78C3A91}" type="slidenum">
              <a:rPr lang="fr-FR" smtClean="0"/>
              <a:t>‹N°›</a:t>
            </a:fld>
            <a:endParaRPr lang="fr-FR"/>
          </a:p>
        </p:txBody>
      </p:sp>
    </p:spTree>
    <p:extLst>
      <p:ext uri="{BB962C8B-B14F-4D97-AF65-F5344CB8AC3E}">
        <p14:creationId xmlns:p14="http://schemas.microsoft.com/office/powerpoint/2010/main" val="1452402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8AC5A478-221F-45C7-B48F-190D87C3A4D0}" type="datetimeFigureOut">
              <a:rPr lang="fr-FR" smtClean="0"/>
              <a:t>29/10/2024</a:t>
            </a:fld>
            <a:endParaRPr lang="fr-F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fr-F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5C45F3A3-63B6-4637-A13F-9D53C78C3A91}" type="slidenum">
              <a:rPr lang="fr-FR" smtClean="0"/>
              <a:t>‹N°›</a:t>
            </a:fld>
            <a:endParaRPr lang="fr-FR"/>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635123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2176B309-B21A-3C3C-B4F5-C80258CE3FE4}"/>
              </a:ext>
            </a:extLst>
          </p:cNvPr>
          <p:cNvSpPr>
            <a:spLocks noGrp="1"/>
          </p:cNvSpPr>
          <p:nvPr>
            <p:ph type="subTitle" idx="1"/>
          </p:nvPr>
        </p:nvSpPr>
        <p:spPr>
          <a:xfrm>
            <a:off x="8044071" y="5196959"/>
            <a:ext cx="3762014" cy="873612"/>
          </a:xfrm>
        </p:spPr>
        <p:txBody>
          <a:bodyPr anchor="ctr">
            <a:noAutofit/>
          </a:bodyPr>
          <a:lstStyle/>
          <a:p>
            <a:pPr algn="l"/>
            <a:r>
              <a:rPr lang="fr-FR" sz="1300" dirty="0">
                <a:solidFill>
                  <a:srgbClr val="FFFFFF"/>
                </a:solidFill>
              </a:rPr>
              <a:t>Montero Emma </a:t>
            </a:r>
          </a:p>
          <a:p>
            <a:pPr algn="l"/>
            <a:r>
              <a:rPr lang="fr-FR" sz="1300" dirty="0">
                <a:solidFill>
                  <a:srgbClr val="FFFFFF"/>
                </a:solidFill>
              </a:rPr>
              <a:t>Semestre Anesthésie </a:t>
            </a:r>
            <a:r>
              <a:rPr lang="fr-FR" sz="1300" dirty="0" err="1">
                <a:solidFill>
                  <a:srgbClr val="FFFFFF"/>
                </a:solidFill>
              </a:rPr>
              <a:t>Mai-Novembre</a:t>
            </a:r>
            <a:r>
              <a:rPr lang="fr-FR" sz="1300" dirty="0">
                <a:solidFill>
                  <a:srgbClr val="FFFFFF"/>
                </a:solidFill>
              </a:rPr>
              <a:t> 2024 </a:t>
            </a:r>
          </a:p>
          <a:p>
            <a:pPr algn="l"/>
            <a:r>
              <a:rPr lang="fr-FR" sz="1300" dirty="0">
                <a:solidFill>
                  <a:srgbClr val="FFFFFF"/>
                </a:solidFill>
              </a:rPr>
              <a:t>GHRMSA</a:t>
            </a:r>
          </a:p>
        </p:txBody>
      </p:sp>
      <p:pic>
        <p:nvPicPr>
          <p:cNvPr id="5" name="Image 4">
            <a:extLst>
              <a:ext uri="{FF2B5EF4-FFF2-40B4-BE49-F238E27FC236}">
                <a16:creationId xmlns:a16="http://schemas.microsoft.com/office/drawing/2014/main" id="{FCEADF04-4270-7675-B3E1-7177CF3404EE}"/>
              </a:ext>
            </a:extLst>
          </p:cNvPr>
          <p:cNvPicPr>
            <a:picLocks noChangeAspect="1"/>
          </p:cNvPicPr>
          <p:nvPr/>
        </p:nvPicPr>
        <p:blipFill>
          <a:blip r:embed="rId3"/>
          <a:stretch>
            <a:fillRect/>
          </a:stretch>
        </p:blipFill>
        <p:spPr>
          <a:xfrm>
            <a:off x="432225" y="1122984"/>
            <a:ext cx="11327550" cy="3001800"/>
          </a:xfrm>
          <a:prstGeom prst="rect">
            <a:avLst/>
          </a:prstGeom>
        </p:spPr>
      </p:pic>
      <p:pic>
        <p:nvPicPr>
          <p:cNvPr id="7" name="Image 6">
            <a:extLst>
              <a:ext uri="{FF2B5EF4-FFF2-40B4-BE49-F238E27FC236}">
                <a16:creationId xmlns:a16="http://schemas.microsoft.com/office/drawing/2014/main" id="{94990B9A-4726-9020-E355-DD78D15701B1}"/>
              </a:ext>
            </a:extLst>
          </p:cNvPr>
          <p:cNvPicPr>
            <a:picLocks noChangeAspect="1"/>
          </p:cNvPicPr>
          <p:nvPr/>
        </p:nvPicPr>
        <p:blipFill>
          <a:blip r:embed="rId4"/>
          <a:stretch>
            <a:fillRect/>
          </a:stretch>
        </p:blipFill>
        <p:spPr>
          <a:xfrm>
            <a:off x="1083363" y="50809"/>
            <a:ext cx="1715837" cy="1190362"/>
          </a:xfrm>
          <a:prstGeom prst="rect">
            <a:avLst/>
          </a:prstGeom>
        </p:spPr>
      </p:pic>
      <p:pic>
        <p:nvPicPr>
          <p:cNvPr id="9" name="Image 8">
            <a:extLst>
              <a:ext uri="{FF2B5EF4-FFF2-40B4-BE49-F238E27FC236}">
                <a16:creationId xmlns:a16="http://schemas.microsoft.com/office/drawing/2014/main" id="{A135CC28-C1C9-BC88-2439-C583B8BEAA63}"/>
              </a:ext>
            </a:extLst>
          </p:cNvPr>
          <p:cNvPicPr>
            <a:picLocks noChangeAspect="1"/>
          </p:cNvPicPr>
          <p:nvPr/>
        </p:nvPicPr>
        <p:blipFill>
          <a:blip r:embed="rId5"/>
          <a:stretch>
            <a:fillRect/>
          </a:stretch>
        </p:blipFill>
        <p:spPr>
          <a:xfrm>
            <a:off x="4917945" y="5023294"/>
            <a:ext cx="2994030" cy="1220942"/>
          </a:xfrm>
          <a:prstGeom prst="rect">
            <a:avLst/>
          </a:prstGeom>
        </p:spPr>
      </p:pic>
    </p:spTree>
    <p:extLst>
      <p:ext uri="{BB962C8B-B14F-4D97-AF65-F5344CB8AC3E}">
        <p14:creationId xmlns:p14="http://schemas.microsoft.com/office/powerpoint/2010/main" val="3419889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F2C7D7-6DFF-6025-2FEE-27E6519F73A2}"/>
              </a:ext>
            </a:extLst>
          </p:cNvPr>
          <p:cNvSpPr>
            <a:spLocks noGrp="1"/>
          </p:cNvSpPr>
          <p:nvPr>
            <p:ph idx="1"/>
          </p:nvPr>
        </p:nvSpPr>
        <p:spPr>
          <a:xfrm>
            <a:off x="1371599" y="2318197"/>
            <a:ext cx="9724031" cy="3683358"/>
          </a:xfrm>
        </p:spPr>
        <p:txBody>
          <a:bodyPr anchor="ctr">
            <a:normAutofit/>
          </a:bodyPr>
          <a:lstStyle/>
          <a:p>
            <a:r>
              <a:rPr lang="fr-FR" sz="2000" dirty="0"/>
              <a:t>Le risque thrombo-embolique veineux de la chirurgie </a:t>
            </a:r>
          </a:p>
          <a:p>
            <a:r>
              <a:rPr lang="fr-FR" sz="2000" dirty="0"/>
              <a:t>Les FR thrombo-embolique veineux liés au patient </a:t>
            </a:r>
          </a:p>
          <a:p>
            <a:r>
              <a:rPr lang="fr-FR" sz="2000" dirty="0"/>
              <a:t>Le parcours de soin </a:t>
            </a:r>
          </a:p>
        </p:txBody>
      </p:sp>
      <p:pic>
        <p:nvPicPr>
          <p:cNvPr id="11" name="Image 10" descr="Une image contenant texte, capture d’écran, nombre, logiciel&#10;&#10;Description générée automatiquement">
            <a:extLst>
              <a:ext uri="{FF2B5EF4-FFF2-40B4-BE49-F238E27FC236}">
                <a16:creationId xmlns:a16="http://schemas.microsoft.com/office/drawing/2014/main" id="{409486F1-799B-2D9E-492D-1124EB70E6F1}"/>
              </a:ext>
            </a:extLst>
          </p:cNvPr>
          <p:cNvPicPr>
            <a:picLocks noChangeAspect="1"/>
          </p:cNvPicPr>
          <p:nvPr/>
        </p:nvPicPr>
        <p:blipFill>
          <a:blip r:embed="rId3">
            <a:extLst>
              <a:ext uri="{28A0092B-C50C-407E-A947-70E740481C1C}">
                <a14:useLocalDpi xmlns:a14="http://schemas.microsoft.com/office/drawing/2010/main" val="0"/>
              </a:ext>
            </a:extLst>
          </a:blip>
          <a:srcRect t="28245" b="9763"/>
          <a:stretch/>
        </p:blipFill>
        <p:spPr>
          <a:xfrm>
            <a:off x="8635961" y="1750142"/>
            <a:ext cx="3164458" cy="4251414"/>
          </a:xfrm>
          <a:prstGeom prst="rect">
            <a:avLst/>
          </a:prstGeom>
        </p:spPr>
      </p:pic>
      <p:pic>
        <p:nvPicPr>
          <p:cNvPr id="15" name="Image 14" descr="Une image contenant texte, capture d’écran, ordinateur, logiciel&#10;&#10;Description générée automatiquement">
            <a:extLst>
              <a:ext uri="{FF2B5EF4-FFF2-40B4-BE49-F238E27FC236}">
                <a16:creationId xmlns:a16="http://schemas.microsoft.com/office/drawing/2014/main" id="{C9B1CFA9-0ABA-9698-CF00-0CF7E406158E}"/>
              </a:ext>
            </a:extLst>
          </p:cNvPr>
          <p:cNvPicPr>
            <a:picLocks noChangeAspect="1"/>
          </p:cNvPicPr>
          <p:nvPr/>
        </p:nvPicPr>
        <p:blipFill>
          <a:blip r:embed="rId4">
            <a:extLst>
              <a:ext uri="{28A0092B-C50C-407E-A947-70E740481C1C}">
                <a14:useLocalDpi xmlns:a14="http://schemas.microsoft.com/office/drawing/2010/main" val="0"/>
              </a:ext>
            </a:extLst>
          </a:blip>
          <a:srcRect t="23439" b="14569"/>
          <a:stretch/>
        </p:blipFill>
        <p:spPr>
          <a:xfrm>
            <a:off x="8103092" y="1902853"/>
            <a:ext cx="3164458" cy="4251413"/>
          </a:xfrm>
          <a:prstGeom prst="rect">
            <a:avLst/>
          </a:prstGeom>
        </p:spPr>
      </p:pic>
      <p:pic>
        <p:nvPicPr>
          <p:cNvPr id="17" name="Image 16" descr="Une image contenant texte, capture d’écran, Police&#10;&#10;Description générée automatiquement">
            <a:extLst>
              <a:ext uri="{FF2B5EF4-FFF2-40B4-BE49-F238E27FC236}">
                <a16:creationId xmlns:a16="http://schemas.microsoft.com/office/drawing/2014/main" id="{3F449863-268A-50DE-FC91-F3A1035174D6}"/>
              </a:ext>
            </a:extLst>
          </p:cNvPr>
          <p:cNvPicPr>
            <a:picLocks noChangeAspect="1"/>
          </p:cNvPicPr>
          <p:nvPr/>
        </p:nvPicPr>
        <p:blipFill rotWithShape="1">
          <a:blip r:embed="rId5"/>
          <a:srcRect l="31022" t="-3148" b="92274"/>
          <a:stretch/>
        </p:blipFill>
        <p:spPr bwMode="auto">
          <a:xfrm>
            <a:off x="6319574" y="1990633"/>
            <a:ext cx="5643377" cy="502417"/>
          </a:xfrm>
          <a:prstGeom prst="rect">
            <a:avLst/>
          </a:prstGeom>
          <a:ln>
            <a:noFill/>
          </a:ln>
          <a:extLst>
            <a:ext uri="{53640926-AAD7-44D8-BBD7-CCE9431645EC}">
              <a14:shadowObscured xmlns:a14="http://schemas.microsoft.com/office/drawing/2010/main"/>
            </a:ext>
          </a:extLst>
        </p:spPr>
      </p:pic>
      <p:pic>
        <p:nvPicPr>
          <p:cNvPr id="18" name="Image 17" descr="Une image contenant texte, capture d’écran, Police&#10;&#10;Description générée automatiquement">
            <a:extLst>
              <a:ext uri="{FF2B5EF4-FFF2-40B4-BE49-F238E27FC236}">
                <a16:creationId xmlns:a16="http://schemas.microsoft.com/office/drawing/2014/main" id="{2D23953D-9861-0C85-2E9B-95F363D78D92}"/>
              </a:ext>
            </a:extLst>
          </p:cNvPr>
          <p:cNvPicPr>
            <a:picLocks noChangeAspect="1"/>
          </p:cNvPicPr>
          <p:nvPr/>
        </p:nvPicPr>
        <p:blipFill rotWithShape="1">
          <a:blip r:embed="rId5"/>
          <a:srcRect l="13253" t="8012" r="49566" b="86526"/>
          <a:stretch/>
        </p:blipFill>
        <p:spPr bwMode="auto">
          <a:xfrm>
            <a:off x="6319574" y="2562148"/>
            <a:ext cx="3211074" cy="266421"/>
          </a:xfrm>
          <a:prstGeom prst="rect">
            <a:avLst/>
          </a:prstGeom>
          <a:ln>
            <a:noFill/>
          </a:ln>
          <a:extLst>
            <a:ext uri="{53640926-AAD7-44D8-BBD7-CCE9431645EC}">
              <a14:shadowObscured xmlns:a14="http://schemas.microsoft.com/office/drawing/2010/main"/>
            </a:ext>
          </a:extLst>
        </p:spPr>
      </p:pic>
      <p:sp>
        <p:nvSpPr>
          <p:cNvPr id="5" name="Titre 4">
            <a:extLst>
              <a:ext uri="{FF2B5EF4-FFF2-40B4-BE49-F238E27FC236}">
                <a16:creationId xmlns:a16="http://schemas.microsoft.com/office/drawing/2014/main" id="{E3FA0858-2F15-C2AE-AEB5-E0C85EC138BF}"/>
              </a:ext>
            </a:extLst>
          </p:cNvPr>
          <p:cNvSpPr>
            <a:spLocks noGrp="1"/>
          </p:cNvSpPr>
          <p:nvPr>
            <p:ph type="title"/>
          </p:nvPr>
        </p:nvSpPr>
        <p:spPr/>
        <p:txBody>
          <a:bodyPr/>
          <a:lstStyle/>
          <a:p>
            <a:r>
              <a:rPr lang="fr-FR" sz="2800" dirty="0">
                <a:solidFill>
                  <a:srgbClr val="FFFFFF"/>
                </a:solidFill>
              </a:rPr>
              <a:t>Evaluation du risque thrombo-embolique </a:t>
            </a:r>
            <a:r>
              <a:rPr lang="fr-FR" sz="2800" dirty="0" err="1">
                <a:solidFill>
                  <a:srgbClr val="FFFFFF"/>
                </a:solidFill>
              </a:rPr>
              <a:t>péri-opératoire</a:t>
            </a:r>
            <a:endParaRPr lang="fr-FR" dirty="0"/>
          </a:p>
        </p:txBody>
      </p:sp>
      <p:pic>
        <p:nvPicPr>
          <p:cNvPr id="7" name="Graphique 6" descr="Homme médecin avec un remplissage uni">
            <a:extLst>
              <a:ext uri="{FF2B5EF4-FFF2-40B4-BE49-F238E27FC236}">
                <a16:creationId xmlns:a16="http://schemas.microsoft.com/office/drawing/2014/main" id="{A5D5414F-AC9C-5BB4-D910-4287FAA776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4667" y="5697066"/>
            <a:ext cx="914400" cy="914400"/>
          </a:xfrm>
          <a:prstGeom prst="rect">
            <a:avLst/>
          </a:prstGeom>
        </p:spPr>
      </p:pic>
    </p:spTree>
    <p:extLst>
      <p:ext uri="{BB962C8B-B14F-4D97-AF65-F5344CB8AC3E}">
        <p14:creationId xmlns:p14="http://schemas.microsoft.com/office/powerpoint/2010/main" val="30726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DEF9FB-7C1E-C44C-7ADA-00F27C3B4240}"/>
            </a:ext>
          </a:extLst>
        </p:cNvPr>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29C48C9F-61B4-7B92-3CE9-D4423C5B49CD}"/>
              </a:ext>
            </a:extLst>
          </p:cNvPr>
          <p:cNvSpPr>
            <a:spLocks noGrp="1"/>
          </p:cNvSpPr>
          <p:nvPr>
            <p:ph sz="half" idx="1"/>
          </p:nvPr>
        </p:nvSpPr>
        <p:spPr>
          <a:xfrm>
            <a:off x="1060174" y="2451652"/>
            <a:ext cx="4875806" cy="2949743"/>
          </a:xfrm>
        </p:spPr>
        <p:txBody>
          <a:bodyPr>
            <a:normAutofit/>
          </a:bodyPr>
          <a:lstStyle/>
          <a:p>
            <a:pPr marL="0" indent="0">
              <a:buNone/>
            </a:pPr>
            <a:r>
              <a:rPr lang="fr-FR" sz="2000" u="sng" dirty="0"/>
              <a:t>Facteurs de risque majeurs :</a:t>
            </a:r>
          </a:p>
          <a:p>
            <a:pPr>
              <a:buFontTx/>
              <a:buChar char="-"/>
            </a:pPr>
            <a:r>
              <a:rPr lang="fr-FR" sz="2000" dirty="0"/>
              <a:t>Antécédent personnel ETEV</a:t>
            </a:r>
          </a:p>
          <a:p>
            <a:pPr>
              <a:buFontTx/>
              <a:buChar char="-"/>
            </a:pPr>
            <a:r>
              <a:rPr lang="fr-FR" sz="2000" dirty="0"/>
              <a:t>Thrombophilie majeure</a:t>
            </a:r>
          </a:p>
          <a:p>
            <a:pPr>
              <a:buFontTx/>
              <a:buChar char="-"/>
            </a:pPr>
            <a:r>
              <a:rPr lang="fr-FR" sz="2000" dirty="0"/>
              <a:t>Cancer actif</a:t>
            </a:r>
          </a:p>
          <a:p>
            <a:pPr>
              <a:buFontTx/>
              <a:buChar char="-"/>
            </a:pPr>
            <a:r>
              <a:rPr lang="fr-FR" sz="2000" dirty="0"/>
              <a:t>Obésité stade III </a:t>
            </a:r>
          </a:p>
        </p:txBody>
      </p:sp>
      <p:sp>
        <p:nvSpPr>
          <p:cNvPr id="13" name="Espace réservé du contenu 12">
            <a:extLst>
              <a:ext uri="{FF2B5EF4-FFF2-40B4-BE49-F238E27FC236}">
                <a16:creationId xmlns:a16="http://schemas.microsoft.com/office/drawing/2014/main" id="{4123247B-B0C4-D584-9766-83A7E5B54E56}"/>
              </a:ext>
            </a:extLst>
          </p:cNvPr>
          <p:cNvSpPr>
            <a:spLocks noGrp="1"/>
          </p:cNvSpPr>
          <p:nvPr>
            <p:ph sz="half" idx="2"/>
          </p:nvPr>
        </p:nvSpPr>
        <p:spPr>
          <a:xfrm>
            <a:off x="6256020" y="2701426"/>
            <a:ext cx="5591423" cy="3672869"/>
          </a:xfrm>
        </p:spPr>
        <p:txBody>
          <a:bodyPr>
            <a:normAutofit/>
          </a:bodyPr>
          <a:lstStyle/>
          <a:p>
            <a:pPr marL="0" indent="0">
              <a:buNone/>
            </a:pPr>
            <a:r>
              <a:rPr lang="fr-FR" sz="2000" u="sng" dirty="0"/>
              <a:t>FR modérés/mineurs : </a:t>
            </a:r>
          </a:p>
          <a:p>
            <a:pPr>
              <a:buFontTx/>
              <a:buChar char="-"/>
            </a:pPr>
            <a:r>
              <a:rPr lang="fr-FR" sz="2000" dirty="0"/>
              <a:t>Plus de 75 ans</a:t>
            </a:r>
          </a:p>
          <a:p>
            <a:pPr>
              <a:buFontTx/>
              <a:buChar char="-"/>
            </a:pPr>
            <a:r>
              <a:rPr lang="fr-FR" sz="2000" dirty="0"/>
              <a:t>Insuffisance cardiaque – respiratoire – BPCO</a:t>
            </a:r>
          </a:p>
          <a:p>
            <a:pPr>
              <a:buFontTx/>
              <a:buChar char="-"/>
            </a:pPr>
            <a:r>
              <a:rPr lang="fr-FR" sz="2000" dirty="0" err="1"/>
              <a:t>Insuffiance</a:t>
            </a:r>
            <a:r>
              <a:rPr lang="fr-FR" sz="2000" dirty="0"/>
              <a:t> rénale sévère</a:t>
            </a:r>
          </a:p>
          <a:p>
            <a:pPr>
              <a:buFontTx/>
              <a:buChar char="-"/>
            </a:pPr>
            <a:r>
              <a:rPr lang="fr-FR" sz="2000" dirty="0"/>
              <a:t>Maladie inflammatoire chronique </a:t>
            </a:r>
          </a:p>
          <a:p>
            <a:pPr>
              <a:buFontTx/>
              <a:buChar char="-"/>
            </a:pPr>
            <a:r>
              <a:rPr lang="fr-FR" sz="2000" dirty="0"/>
              <a:t>Obésité I ou II</a:t>
            </a:r>
          </a:p>
          <a:p>
            <a:pPr>
              <a:buFontTx/>
              <a:buChar char="-"/>
            </a:pPr>
            <a:r>
              <a:rPr lang="fr-FR" sz="2000" dirty="0"/>
              <a:t>Alitement prolongé récent ou après chirurgie</a:t>
            </a:r>
          </a:p>
          <a:p>
            <a:pPr marL="0" indent="0">
              <a:buNone/>
            </a:pPr>
            <a:r>
              <a:rPr lang="fr-FR" sz="2000" dirty="0"/>
              <a:t>....</a:t>
            </a:r>
          </a:p>
        </p:txBody>
      </p:sp>
      <p:sp>
        <p:nvSpPr>
          <p:cNvPr id="21" name="Titre 20">
            <a:extLst>
              <a:ext uri="{FF2B5EF4-FFF2-40B4-BE49-F238E27FC236}">
                <a16:creationId xmlns:a16="http://schemas.microsoft.com/office/drawing/2014/main" id="{9F9162E2-FA7D-F94E-2028-D73D4F1FB0AD}"/>
              </a:ext>
            </a:extLst>
          </p:cNvPr>
          <p:cNvSpPr>
            <a:spLocks noGrp="1"/>
          </p:cNvSpPr>
          <p:nvPr>
            <p:ph type="title"/>
          </p:nvPr>
        </p:nvSpPr>
        <p:spPr/>
        <p:txBody>
          <a:bodyPr/>
          <a:lstStyle/>
          <a:p>
            <a:r>
              <a:rPr lang="fr-FR" dirty="0"/>
              <a:t>Facteurs de risque liés au patient </a:t>
            </a:r>
          </a:p>
        </p:txBody>
      </p:sp>
      <p:sp>
        <p:nvSpPr>
          <p:cNvPr id="23" name="ZoneTexte 22">
            <a:extLst>
              <a:ext uri="{FF2B5EF4-FFF2-40B4-BE49-F238E27FC236}">
                <a16:creationId xmlns:a16="http://schemas.microsoft.com/office/drawing/2014/main" id="{F823BA66-4E71-8D67-D389-9FCCBED63D9E}"/>
              </a:ext>
            </a:extLst>
          </p:cNvPr>
          <p:cNvSpPr txBox="1"/>
          <p:nvPr/>
        </p:nvSpPr>
        <p:spPr>
          <a:xfrm>
            <a:off x="6889228" y="6189629"/>
            <a:ext cx="10895190" cy="369332"/>
          </a:xfrm>
          <a:prstGeom prst="rect">
            <a:avLst/>
          </a:prstGeom>
          <a:noFill/>
        </p:spPr>
        <p:txBody>
          <a:bodyPr wrap="square" rtlCol="0">
            <a:spAutoFit/>
          </a:bodyPr>
          <a:lstStyle/>
          <a:p>
            <a:r>
              <a:rPr lang="fr-FR" dirty="0"/>
              <a:t>DISCUSSION AU CAS PAR CAS </a:t>
            </a:r>
          </a:p>
        </p:txBody>
      </p:sp>
      <p:pic>
        <p:nvPicPr>
          <p:cNvPr id="24" name="Graphique 23" descr="Homme médecin avec un remplissage uni">
            <a:extLst>
              <a:ext uri="{FF2B5EF4-FFF2-40B4-BE49-F238E27FC236}">
                <a16:creationId xmlns:a16="http://schemas.microsoft.com/office/drawing/2014/main" id="{DB470F88-6293-522A-C9C0-EF3894E271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4667" y="5697066"/>
            <a:ext cx="914400" cy="914400"/>
          </a:xfrm>
          <a:prstGeom prst="rect">
            <a:avLst/>
          </a:prstGeom>
        </p:spPr>
      </p:pic>
    </p:spTree>
    <p:extLst>
      <p:ext uri="{BB962C8B-B14F-4D97-AF65-F5344CB8AC3E}">
        <p14:creationId xmlns:p14="http://schemas.microsoft.com/office/powerpoint/2010/main" val="403172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12558C-70FA-2A30-0CBC-711EC464D285}"/>
              </a:ext>
            </a:extLst>
          </p:cNvPr>
          <p:cNvSpPr>
            <a:spLocks noGrp="1"/>
          </p:cNvSpPr>
          <p:nvPr>
            <p:ph type="title"/>
          </p:nvPr>
        </p:nvSpPr>
        <p:spPr/>
        <p:txBody>
          <a:bodyPr/>
          <a:lstStyle/>
          <a:p>
            <a:r>
              <a:rPr lang="fr-FR" dirty="0"/>
              <a:t>Quel délai </a:t>
            </a:r>
            <a:r>
              <a:rPr lang="fr-FR" dirty="0" err="1"/>
              <a:t>péri-opératoire</a:t>
            </a:r>
            <a:r>
              <a:rPr lang="fr-FR" dirty="0"/>
              <a:t> ? </a:t>
            </a:r>
          </a:p>
        </p:txBody>
      </p:sp>
      <p:sp>
        <p:nvSpPr>
          <p:cNvPr id="3" name="Espace réservé du contenu 2">
            <a:extLst>
              <a:ext uri="{FF2B5EF4-FFF2-40B4-BE49-F238E27FC236}">
                <a16:creationId xmlns:a16="http://schemas.microsoft.com/office/drawing/2014/main" id="{65A25A7E-BFEC-C16A-12C9-51755238CA47}"/>
              </a:ext>
            </a:extLst>
          </p:cNvPr>
          <p:cNvSpPr>
            <a:spLocks noGrp="1"/>
          </p:cNvSpPr>
          <p:nvPr>
            <p:ph idx="1"/>
          </p:nvPr>
        </p:nvSpPr>
        <p:spPr/>
        <p:txBody>
          <a:bodyPr/>
          <a:lstStyle/>
          <a:p>
            <a:r>
              <a:rPr lang="fr-FR" dirty="0" err="1"/>
              <a:t>Pré-opératoire</a:t>
            </a:r>
            <a:r>
              <a:rPr lang="fr-FR" dirty="0"/>
              <a:t> ? </a:t>
            </a:r>
          </a:p>
          <a:p>
            <a:r>
              <a:rPr lang="fr-FR" dirty="0"/>
              <a:t>Post-opératoire ? </a:t>
            </a:r>
          </a:p>
          <a:p>
            <a:pPr marL="0" indent="0">
              <a:buNone/>
            </a:pPr>
            <a:endParaRPr lang="fr-FR" dirty="0"/>
          </a:p>
        </p:txBody>
      </p:sp>
      <p:pic>
        <p:nvPicPr>
          <p:cNvPr id="5" name="Image 4">
            <a:extLst>
              <a:ext uri="{FF2B5EF4-FFF2-40B4-BE49-F238E27FC236}">
                <a16:creationId xmlns:a16="http://schemas.microsoft.com/office/drawing/2014/main" id="{F7531B07-3642-631B-EBF1-E5416F7EF3A9}"/>
              </a:ext>
            </a:extLst>
          </p:cNvPr>
          <p:cNvPicPr>
            <a:picLocks noChangeAspect="1"/>
          </p:cNvPicPr>
          <p:nvPr/>
        </p:nvPicPr>
        <p:blipFill>
          <a:blip r:embed="rId3"/>
          <a:stretch>
            <a:fillRect/>
          </a:stretch>
        </p:blipFill>
        <p:spPr>
          <a:xfrm>
            <a:off x="4239196" y="2452274"/>
            <a:ext cx="7354326" cy="924054"/>
          </a:xfrm>
          <a:prstGeom prst="rect">
            <a:avLst/>
          </a:prstGeom>
        </p:spPr>
      </p:pic>
      <p:pic>
        <p:nvPicPr>
          <p:cNvPr id="7" name="Image 6">
            <a:extLst>
              <a:ext uri="{FF2B5EF4-FFF2-40B4-BE49-F238E27FC236}">
                <a16:creationId xmlns:a16="http://schemas.microsoft.com/office/drawing/2014/main" id="{1A14FC15-F7A5-34A9-1DAF-0E659CA90C09}"/>
              </a:ext>
            </a:extLst>
          </p:cNvPr>
          <p:cNvPicPr>
            <a:picLocks noChangeAspect="1"/>
          </p:cNvPicPr>
          <p:nvPr/>
        </p:nvPicPr>
        <p:blipFill>
          <a:blip r:embed="rId4"/>
          <a:stretch>
            <a:fillRect/>
          </a:stretch>
        </p:blipFill>
        <p:spPr>
          <a:xfrm>
            <a:off x="3833707" y="3648106"/>
            <a:ext cx="7440063" cy="704948"/>
          </a:xfrm>
          <a:prstGeom prst="rect">
            <a:avLst/>
          </a:prstGeom>
        </p:spPr>
      </p:pic>
      <p:pic>
        <p:nvPicPr>
          <p:cNvPr id="9" name="Image 8">
            <a:extLst>
              <a:ext uri="{FF2B5EF4-FFF2-40B4-BE49-F238E27FC236}">
                <a16:creationId xmlns:a16="http://schemas.microsoft.com/office/drawing/2014/main" id="{19B98017-2B45-7987-E303-BFA27001AE3E}"/>
              </a:ext>
            </a:extLst>
          </p:cNvPr>
          <p:cNvPicPr>
            <a:picLocks noChangeAspect="1"/>
          </p:cNvPicPr>
          <p:nvPr/>
        </p:nvPicPr>
        <p:blipFill>
          <a:blip r:embed="rId5"/>
          <a:stretch>
            <a:fillRect/>
          </a:stretch>
        </p:blipFill>
        <p:spPr>
          <a:xfrm>
            <a:off x="3833707" y="4633630"/>
            <a:ext cx="7421011" cy="971686"/>
          </a:xfrm>
          <a:prstGeom prst="rect">
            <a:avLst/>
          </a:prstGeom>
        </p:spPr>
      </p:pic>
      <p:pic>
        <p:nvPicPr>
          <p:cNvPr id="22" name="Graphique 21" descr="Impatient avec un remplissage uni">
            <a:extLst>
              <a:ext uri="{FF2B5EF4-FFF2-40B4-BE49-F238E27FC236}">
                <a16:creationId xmlns:a16="http://schemas.microsoft.com/office/drawing/2014/main" id="{E14A07AF-FDC4-CC0F-83C4-EAB2FED8329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4191" y="5795406"/>
            <a:ext cx="914400" cy="914400"/>
          </a:xfrm>
          <a:prstGeom prst="rect">
            <a:avLst/>
          </a:prstGeom>
        </p:spPr>
      </p:pic>
    </p:spTree>
    <p:extLst>
      <p:ext uri="{BB962C8B-B14F-4D97-AF65-F5344CB8AC3E}">
        <p14:creationId xmlns:p14="http://schemas.microsoft.com/office/powerpoint/2010/main" val="405688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E336D-D38A-0553-2E59-22BC40A556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0ECE9E-98DB-0017-BEDE-7B798443DBE1}"/>
              </a:ext>
            </a:extLst>
          </p:cNvPr>
          <p:cNvSpPr>
            <a:spLocks noGrp="1"/>
          </p:cNvSpPr>
          <p:nvPr>
            <p:ph type="title"/>
          </p:nvPr>
        </p:nvSpPr>
        <p:spPr/>
        <p:txBody>
          <a:bodyPr/>
          <a:lstStyle/>
          <a:p>
            <a:r>
              <a:rPr lang="fr-FR" dirty="0"/>
              <a:t>Quelle place pour les CPI ? </a:t>
            </a:r>
          </a:p>
        </p:txBody>
      </p:sp>
      <p:sp>
        <p:nvSpPr>
          <p:cNvPr id="3" name="Espace réservé du contenu 2">
            <a:extLst>
              <a:ext uri="{FF2B5EF4-FFF2-40B4-BE49-F238E27FC236}">
                <a16:creationId xmlns:a16="http://schemas.microsoft.com/office/drawing/2014/main" id="{EB35CB74-940A-0F9A-1328-C6C37DFC14DF}"/>
              </a:ext>
            </a:extLst>
          </p:cNvPr>
          <p:cNvSpPr>
            <a:spLocks noGrp="1"/>
          </p:cNvSpPr>
          <p:nvPr>
            <p:ph idx="1"/>
          </p:nvPr>
        </p:nvSpPr>
        <p:spPr/>
        <p:txBody>
          <a:bodyPr/>
          <a:lstStyle/>
          <a:p>
            <a:pPr marL="0" indent="0">
              <a:buNone/>
            </a:pPr>
            <a:r>
              <a:rPr lang="fr-FR" dirty="0"/>
              <a:t> </a:t>
            </a:r>
          </a:p>
          <a:p>
            <a:pPr marL="0" indent="0">
              <a:buNone/>
            </a:pPr>
            <a:endParaRPr lang="fr-FR" dirty="0"/>
          </a:p>
          <a:p>
            <a:pPr marL="0" indent="0">
              <a:buNone/>
            </a:pPr>
            <a:endParaRPr lang="fr-FR" dirty="0"/>
          </a:p>
        </p:txBody>
      </p:sp>
      <p:sp>
        <p:nvSpPr>
          <p:cNvPr id="4" name="Espace réservé du contenu 2">
            <a:extLst>
              <a:ext uri="{FF2B5EF4-FFF2-40B4-BE49-F238E27FC236}">
                <a16:creationId xmlns:a16="http://schemas.microsoft.com/office/drawing/2014/main" id="{77AC22E2-E116-3734-CC16-DBBE6A29DE2A}"/>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dirty="0"/>
              <a:t>Diminution du risque d’ETEV post-opératoire sans augmentation du risque hémorragique</a:t>
            </a:r>
          </a:p>
          <a:p>
            <a:r>
              <a:rPr lang="fr-FR" dirty="0"/>
              <a:t>Mais pas aussi efficace que traitement médicamenteux </a:t>
            </a:r>
          </a:p>
          <a:p>
            <a:endParaRPr lang="fr-FR" dirty="0"/>
          </a:p>
          <a:p>
            <a:r>
              <a:rPr lang="fr-FR" u="sng" dirty="0"/>
              <a:t>INDICATIONS</a:t>
            </a:r>
            <a:r>
              <a:rPr lang="fr-FR" dirty="0"/>
              <a:t> : </a:t>
            </a:r>
          </a:p>
          <a:p>
            <a:pPr>
              <a:buFontTx/>
              <a:buChar char="-"/>
            </a:pPr>
            <a:r>
              <a:rPr lang="fr-FR" dirty="0"/>
              <a:t>Seules : si thromboprophylaxie indiquée mais contre-indication à un traitement anticoagulant</a:t>
            </a:r>
          </a:p>
          <a:p>
            <a:pPr>
              <a:buFontTx/>
              <a:buChar char="-"/>
            </a:pPr>
            <a:r>
              <a:rPr lang="fr-FR" dirty="0"/>
              <a:t>En association : en cas de très haut risque d’ETEV</a:t>
            </a:r>
          </a:p>
          <a:p>
            <a:pPr>
              <a:buFontTx/>
              <a:buChar char="-"/>
            </a:pPr>
            <a:endParaRPr lang="fr-FR" dirty="0"/>
          </a:p>
          <a:p>
            <a:pPr marL="0" indent="0" algn="ctr">
              <a:buNone/>
            </a:pPr>
            <a:r>
              <a:rPr lang="fr-FR" b="1" dirty="0">
                <a:solidFill>
                  <a:srgbClr val="C00000"/>
                </a:solidFill>
              </a:rPr>
              <a:t>NE DOIT JAMAIS RETARDER DEAMBULATION </a:t>
            </a:r>
          </a:p>
        </p:txBody>
      </p:sp>
      <p:pic>
        <p:nvPicPr>
          <p:cNvPr id="6" name="Graphique 5" descr="Impatient avec un remplissage uni">
            <a:extLst>
              <a:ext uri="{FF2B5EF4-FFF2-40B4-BE49-F238E27FC236}">
                <a16:creationId xmlns:a16="http://schemas.microsoft.com/office/drawing/2014/main" id="{9B36438F-1B0B-97D5-CBED-612C52A47E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4191" y="5795406"/>
            <a:ext cx="914400" cy="914400"/>
          </a:xfrm>
          <a:prstGeom prst="rect">
            <a:avLst/>
          </a:prstGeom>
        </p:spPr>
      </p:pic>
    </p:spTree>
    <p:extLst>
      <p:ext uri="{BB962C8B-B14F-4D97-AF65-F5344CB8AC3E}">
        <p14:creationId xmlns:p14="http://schemas.microsoft.com/office/powerpoint/2010/main" val="334109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AD9054F8-883C-86B9-D41B-F59FB3FAABE2}"/>
              </a:ext>
            </a:extLst>
          </p:cNvPr>
          <p:cNvSpPr>
            <a:spLocks noGrp="1"/>
          </p:cNvSpPr>
          <p:nvPr>
            <p:ph type="title"/>
          </p:nvPr>
        </p:nvSpPr>
        <p:spPr/>
        <p:txBody>
          <a:bodyPr/>
          <a:lstStyle/>
          <a:p>
            <a:r>
              <a:rPr lang="fr-FR" dirty="0"/>
              <a:t>Thromboprophylaxie et insuffisance rénale </a:t>
            </a:r>
          </a:p>
        </p:txBody>
      </p:sp>
      <p:sp>
        <p:nvSpPr>
          <p:cNvPr id="6" name="Espace réservé du texte 5">
            <a:extLst>
              <a:ext uri="{FF2B5EF4-FFF2-40B4-BE49-F238E27FC236}">
                <a16:creationId xmlns:a16="http://schemas.microsoft.com/office/drawing/2014/main" id="{CD139A45-FE05-2B0F-FC50-FE0E0B0D05C0}"/>
              </a:ext>
            </a:extLst>
          </p:cNvPr>
          <p:cNvSpPr>
            <a:spLocks noGrp="1"/>
          </p:cNvSpPr>
          <p:nvPr>
            <p:ph type="body" idx="1"/>
          </p:nvPr>
        </p:nvSpPr>
        <p:spPr/>
        <p:txBody>
          <a:bodyPr/>
          <a:lstStyle/>
          <a:p>
            <a:r>
              <a:rPr lang="fr-FR" dirty="0"/>
              <a:t>Insuffisance rénale sévère </a:t>
            </a:r>
          </a:p>
          <a:p>
            <a:r>
              <a:rPr lang="fr-FR" sz="1600" dirty="0"/>
              <a:t>(DFG 15-30 </a:t>
            </a:r>
            <a:r>
              <a:rPr lang="fr-FR" sz="1600" dirty="0" err="1"/>
              <a:t>mL</a:t>
            </a:r>
            <a:r>
              <a:rPr lang="fr-FR" sz="1600" dirty="0"/>
              <a:t>/min/1,73m2)</a:t>
            </a:r>
          </a:p>
        </p:txBody>
      </p:sp>
      <p:sp>
        <p:nvSpPr>
          <p:cNvPr id="7" name="Espace réservé du contenu 6">
            <a:extLst>
              <a:ext uri="{FF2B5EF4-FFF2-40B4-BE49-F238E27FC236}">
                <a16:creationId xmlns:a16="http://schemas.microsoft.com/office/drawing/2014/main" id="{2B79832E-2952-89C8-2A69-2A60BEC4314B}"/>
              </a:ext>
            </a:extLst>
          </p:cNvPr>
          <p:cNvSpPr>
            <a:spLocks noGrp="1"/>
          </p:cNvSpPr>
          <p:nvPr>
            <p:ph sz="half" idx="2"/>
          </p:nvPr>
        </p:nvSpPr>
        <p:spPr/>
        <p:txBody>
          <a:bodyPr/>
          <a:lstStyle/>
          <a:p>
            <a:r>
              <a:rPr lang="fr-FR" dirty="0"/>
              <a:t>HBPM en 1</a:t>
            </a:r>
            <a:r>
              <a:rPr lang="fr-FR" baseline="30000" dirty="0"/>
              <a:t>ère</a:t>
            </a:r>
            <a:r>
              <a:rPr lang="fr-FR" dirty="0"/>
              <a:t> intention </a:t>
            </a:r>
          </a:p>
          <a:p>
            <a:r>
              <a:rPr lang="fr-FR" dirty="0"/>
              <a:t>Doses réduites</a:t>
            </a:r>
          </a:p>
        </p:txBody>
      </p:sp>
      <p:sp>
        <p:nvSpPr>
          <p:cNvPr id="9" name="Espace réservé du texte 8">
            <a:extLst>
              <a:ext uri="{FF2B5EF4-FFF2-40B4-BE49-F238E27FC236}">
                <a16:creationId xmlns:a16="http://schemas.microsoft.com/office/drawing/2014/main" id="{61B2045D-B1CE-A52F-8A10-B989A2483B18}"/>
              </a:ext>
            </a:extLst>
          </p:cNvPr>
          <p:cNvSpPr>
            <a:spLocks noGrp="1"/>
          </p:cNvSpPr>
          <p:nvPr>
            <p:ph type="body" sz="quarter" idx="3"/>
          </p:nvPr>
        </p:nvSpPr>
        <p:spPr>
          <a:xfrm>
            <a:off x="6096001" y="1948070"/>
            <a:ext cx="5514808" cy="856195"/>
          </a:xfrm>
        </p:spPr>
        <p:txBody>
          <a:bodyPr/>
          <a:lstStyle/>
          <a:p>
            <a:r>
              <a:rPr lang="fr-FR" dirty="0"/>
              <a:t>Insuffisance rénale terminale</a:t>
            </a:r>
          </a:p>
          <a:p>
            <a:r>
              <a:rPr lang="fr-FR" sz="1600" dirty="0"/>
              <a:t>(DFG&lt;15 </a:t>
            </a:r>
            <a:r>
              <a:rPr lang="fr-FR" sz="1600" dirty="0" err="1"/>
              <a:t>mL</a:t>
            </a:r>
            <a:r>
              <a:rPr lang="fr-FR" sz="1600" dirty="0"/>
              <a:t>/min/1,73 m2)</a:t>
            </a:r>
          </a:p>
        </p:txBody>
      </p:sp>
      <p:sp>
        <p:nvSpPr>
          <p:cNvPr id="11" name="Espace réservé du contenu 10">
            <a:extLst>
              <a:ext uri="{FF2B5EF4-FFF2-40B4-BE49-F238E27FC236}">
                <a16:creationId xmlns:a16="http://schemas.microsoft.com/office/drawing/2014/main" id="{9520A4BE-C61E-D62F-DFD6-89117EE45CDB}"/>
              </a:ext>
            </a:extLst>
          </p:cNvPr>
          <p:cNvSpPr>
            <a:spLocks noGrp="1"/>
          </p:cNvSpPr>
          <p:nvPr>
            <p:ph sz="quarter" idx="4"/>
          </p:nvPr>
        </p:nvSpPr>
        <p:spPr/>
        <p:txBody>
          <a:bodyPr/>
          <a:lstStyle/>
          <a:p>
            <a:r>
              <a:rPr lang="fr-FR" dirty="0"/>
              <a:t>HBPM CI</a:t>
            </a:r>
          </a:p>
          <a:p>
            <a:r>
              <a:rPr lang="fr-FR" dirty="0"/>
              <a:t>HNF 5000UIx2/J</a:t>
            </a:r>
          </a:p>
        </p:txBody>
      </p:sp>
      <p:sp>
        <p:nvSpPr>
          <p:cNvPr id="5" name="Espace réservé du contenu 2">
            <a:extLst>
              <a:ext uri="{FF2B5EF4-FFF2-40B4-BE49-F238E27FC236}">
                <a16:creationId xmlns:a16="http://schemas.microsoft.com/office/drawing/2014/main" id="{DE07657E-47CE-729D-8E81-BC3E8DE00ABB}"/>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endParaRPr lang="fr-FR" dirty="0"/>
          </a:p>
        </p:txBody>
      </p:sp>
      <p:pic>
        <p:nvPicPr>
          <p:cNvPr id="15" name="Image 14">
            <a:extLst>
              <a:ext uri="{FF2B5EF4-FFF2-40B4-BE49-F238E27FC236}">
                <a16:creationId xmlns:a16="http://schemas.microsoft.com/office/drawing/2014/main" id="{07A822FF-562B-1855-D5DC-CB2BAC66BF58}"/>
              </a:ext>
            </a:extLst>
          </p:cNvPr>
          <p:cNvPicPr>
            <a:picLocks noChangeAspect="1"/>
          </p:cNvPicPr>
          <p:nvPr/>
        </p:nvPicPr>
        <p:blipFill>
          <a:blip r:embed="rId3"/>
          <a:stretch>
            <a:fillRect/>
          </a:stretch>
        </p:blipFill>
        <p:spPr>
          <a:xfrm>
            <a:off x="151866" y="2043898"/>
            <a:ext cx="11664350" cy="787344"/>
          </a:xfrm>
          <a:prstGeom prst="rect">
            <a:avLst/>
          </a:prstGeom>
        </p:spPr>
      </p:pic>
      <p:pic>
        <p:nvPicPr>
          <p:cNvPr id="19" name="Image 18">
            <a:extLst>
              <a:ext uri="{FF2B5EF4-FFF2-40B4-BE49-F238E27FC236}">
                <a16:creationId xmlns:a16="http://schemas.microsoft.com/office/drawing/2014/main" id="{B6AEC412-84D6-E695-6731-5F5CC3DC4652}"/>
              </a:ext>
            </a:extLst>
          </p:cNvPr>
          <p:cNvPicPr>
            <a:picLocks noChangeAspect="1"/>
          </p:cNvPicPr>
          <p:nvPr/>
        </p:nvPicPr>
        <p:blipFill>
          <a:blip r:embed="rId4"/>
          <a:stretch>
            <a:fillRect/>
          </a:stretch>
        </p:blipFill>
        <p:spPr>
          <a:xfrm>
            <a:off x="263825" y="4071104"/>
            <a:ext cx="8630761" cy="536004"/>
          </a:xfrm>
          <a:prstGeom prst="rect">
            <a:avLst/>
          </a:prstGeom>
        </p:spPr>
      </p:pic>
      <p:pic>
        <p:nvPicPr>
          <p:cNvPr id="22" name="Image 21">
            <a:extLst>
              <a:ext uri="{FF2B5EF4-FFF2-40B4-BE49-F238E27FC236}">
                <a16:creationId xmlns:a16="http://schemas.microsoft.com/office/drawing/2014/main" id="{E7377FFC-FC1B-6A6D-452B-AD3A78043FBE}"/>
              </a:ext>
            </a:extLst>
          </p:cNvPr>
          <p:cNvPicPr>
            <a:picLocks noChangeAspect="1"/>
          </p:cNvPicPr>
          <p:nvPr/>
        </p:nvPicPr>
        <p:blipFill>
          <a:blip r:embed="rId5"/>
          <a:stretch>
            <a:fillRect/>
          </a:stretch>
        </p:blipFill>
        <p:spPr>
          <a:xfrm>
            <a:off x="212507" y="5287806"/>
            <a:ext cx="6005202" cy="1000265"/>
          </a:xfrm>
          <a:prstGeom prst="rect">
            <a:avLst/>
          </a:prstGeom>
        </p:spPr>
      </p:pic>
      <p:pic>
        <p:nvPicPr>
          <p:cNvPr id="24" name="Image 23">
            <a:extLst>
              <a:ext uri="{FF2B5EF4-FFF2-40B4-BE49-F238E27FC236}">
                <a16:creationId xmlns:a16="http://schemas.microsoft.com/office/drawing/2014/main" id="{C15807CB-5F3B-1AF5-90FC-220F754157D4}"/>
              </a:ext>
            </a:extLst>
          </p:cNvPr>
          <p:cNvPicPr>
            <a:picLocks noChangeAspect="1"/>
          </p:cNvPicPr>
          <p:nvPr/>
        </p:nvPicPr>
        <p:blipFill>
          <a:blip r:embed="rId6"/>
          <a:stretch>
            <a:fillRect/>
          </a:stretch>
        </p:blipFill>
        <p:spPr>
          <a:xfrm>
            <a:off x="4305297" y="4150301"/>
            <a:ext cx="7716327" cy="1066949"/>
          </a:xfrm>
          <a:prstGeom prst="rect">
            <a:avLst/>
          </a:prstGeom>
        </p:spPr>
      </p:pic>
    </p:spTree>
    <p:extLst>
      <p:ext uri="{BB962C8B-B14F-4D97-AF65-F5344CB8AC3E}">
        <p14:creationId xmlns:p14="http://schemas.microsoft.com/office/powerpoint/2010/main" val="380431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19"/>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uiExpand="1" build="p"/>
      <p:bldP spid="9" grpId="0" uiExpand="1" build="p"/>
      <p:bldP spid="1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BA37DE-4F35-15FD-75C3-DD6F67266E1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6C41C3B-E5B7-89C3-62CE-A82E7E275D05}"/>
              </a:ext>
            </a:extLst>
          </p:cNvPr>
          <p:cNvSpPr>
            <a:spLocks noGrp="1"/>
          </p:cNvSpPr>
          <p:nvPr>
            <p:ph type="title"/>
          </p:nvPr>
        </p:nvSpPr>
        <p:spPr/>
        <p:txBody>
          <a:bodyPr/>
          <a:lstStyle/>
          <a:p>
            <a:r>
              <a:rPr lang="fr-FR" dirty="0"/>
              <a:t>Thromboprophylaxie et insuffisance rénale </a:t>
            </a:r>
          </a:p>
        </p:txBody>
      </p:sp>
      <p:sp>
        <p:nvSpPr>
          <p:cNvPr id="5" name="Espace réservé du contenu 2">
            <a:extLst>
              <a:ext uri="{FF2B5EF4-FFF2-40B4-BE49-F238E27FC236}">
                <a16:creationId xmlns:a16="http://schemas.microsoft.com/office/drawing/2014/main" id="{D6E8C2E2-3B4D-2C7E-CC9D-361971275A6A}"/>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endParaRPr lang="fr-FR" dirty="0"/>
          </a:p>
        </p:txBody>
      </p:sp>
      <p:sp>
        <p:nvSpPr>
          <p:cNvPr id="3" name="Espace réservé du texte 2">
            <a:extLst>
              <a:ext uri="{FF2B5EF4-FFF2-40B4-BE49-F238E27FC236}">
                <a16:creationId xmlns:a16="http://schemas.microsoft.com/office/drawing/2014/main" id="{A4F48ABC-7647-18D6-5790-00982900AA81}"/>
              </a:ext>
            </a:extLst>
          </p:cNvPr>
          <p:cNvSpPr>
            <a:spLocks noGrp="1"/>
          </p:cNvSpPr>
          <p:nvPr>
            <p:ph type="body" sz="quarter" idx="3"/>
          </p:nvPr>
        </p:nvSpPr>
        <p:spPr/>
        <p:txBody>
          <a:bodyPr/>
          <a:lstStyle/>
          <a:p>
            <a:endParaRPr lang="fr-FR"/>
          </a:p>
        </p:txBody>
      </p:sp>
      <p:sp>
        <p:nvSpPr>
          <p:cNvPr id="10" name="Espace réservé du contenu 9">
            <a:extLst>
              <a:ext uri="{FF2B5EF4-FFF2-40B4-BE49-F238E27FC236}">
                <a16:creationId xmlns:a16="http://schemas.microsoft.com/office/drawing/2014/main" id="{C734190F-CD0E-39CC-D0F3-2A7A0755CA30}"/>
              </a:ext>
            </a:extLst>
          </p:cNvPr>
          <p:cNvSpPr>
            <a:spLocks noGrp="1"/>
          </p:cNvSpPr>
          <p:nvPr>
            <p:ph sz="quarter" idx="4"/>
          </p:nvPr>
        </p:nvSpPr>
        <p:spPr/>
        <p:txBody>
          <a:bodyPr/>
          <a:lstStyle/>
          <a:p>
            <a:endParaRPr lang="fr-FR"/>
          </a:p>
        </p:txBody>
      </p:sp>
      <p:sp>
        <p:nvSpPr>
          <p:cNvPr id="13" name="Espace réservé du texte 12">
            <a:extLst>
              <a:ext uri="{FF2B5EF4-FFF2-40B4-BE49-F238E27FC236}">
                <a16:creationId xmlns:a16="http://schemas.microsoft.com/office/drawing/2014/main" id="{EA72CD8B-631E-8B4E-F502-D5B03C567363}"/>
              </a:ext>
            </a:extLst>
          </p:cNvPr>
          <p:cNvSpPr>
            <a:spLocks noGrp="1"/>
          </p:cNvSpPr>
          <p:nvPr>
            <p:ph type="body" idx="1"/>
          </p:nvPr>
        </p:nvSpPr>
        <p:spPr/>
        <p:txBody>
          <a:bodyPr/>
          <a:lstStyle/>
          <a:p>
            <a:endParaRPr lang="fr-FR"/>
          </a:p>
        </p:txBody>
      </p:sp>
      <p:sp>
        <p:nvSpPr>
          <p:cNvPr id="16" name="Espace réservé du contenu 15">
            <a:extLst>
              <a:ext uri="{FF2B5EF4-FFF2-40B4-BE49-F238E27FC236}">
                <a16:creationId xmlns:a16="http://schemas.microsoft.com/office/drawing/2014/main" id="{21B02F3C-7FB7-A323-6D42-843BA83F352D}"/>
              </a:ext>
            </a:extLst>
          </p:cNvPr>
          <p:cNvSpPr>
            <a:spLocks noGrp="1"/>
          </p:cNvSpPr>
          <p:nvPr>
            <p:ph sz="half" idx="2"/>
          </p:nvPr>
        </p:nvSpPr>
        <p:spPr/>
        <p:txBody>
          <a:bodyPr/>
          <a:lstStyle/>
          <a:p>
            <a:endParaRPr lang="fr-FR"/>
          </a:p>
        </p:txBody>
      </p:sp>
      <p:pic>
        <p:nvPicPr>
          <p:cNvPr id="17" name="Image 16">
            <a:extLst>
              <a:ext uri="{FF2B5EF4-FFF2-40B4-BE49-F238E27FC236}">
                <a16:creationId xmlns:a16="http://schemas.microsoft.com/office/drawing/2014/main" id="{8A8C07C9-9A3F-B68F-8356-E4C420E272FE}"/>
              </a:ext>
            </a:extLst>
          </p:cNvPr>
          <p:cNvPicPr>
            <a:picLocks noChangeAspect="1"/>
          </p:cNvPicPr>
          <p:nvPr/>
        </p:nvPicPr>
        <p:blipFill>
          <a:blip r:embed="rId3"/>
          <a:stretch>
            <a:fillRect/>
          </a:stretch>
        </p:blipFill>
        <p:spPr>
          <a:xfrm>
            <a:off x="1716353" y="2174361"/>
            <a:ext cx="8348475" cy="4048381"/>
          </a:xfrm>
          <a:prstGeom prst="rect">
            <a:avLst/>
          </a:prstGeom>
        </p:spPr>
      </p:pic>
    </p:spTree>
    <p:extLst>
      <p:ext uri="{BB962C8B-B14F-4D97-AF65-F5344CB8AC3E}">
        <p14:creationId xmlns:p14="http://schemas.microsoft.com/office/powerpoint/2010/main" val="2944343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64831-6A69-D42B-F164-5C2E02E9F4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5D4677-CD3E-3505-5A61-B4529D84F721}"/>
              </a:ext>
            </a:extLst>
          </p:cNvPr>
          <p:cNvSpPr>
            <a:spLocks noGrp="1"/>
          </p:cNvSpPr>
          <p:nvPr>
            <p:ph type="title"/>
          </p:nvPr>
        </p:nvSpPr>
        <p:spPr/>
        <p:txBody>
          <a:bodyPr/>
          <a:lstStyle/>
          <a:p>
            <a:r>
              <a:rPr lang="fr-FR" dirty="0" err="1"/>
              <a:t>Thromboprohylaxie</a:t>
            </a:r>
            <a:r>
              <a:rPr lang="fr-FR" dirty="0"/>
              <a:t> et poids extrêmes </a:t>
            </a:r>
          </a:p>
        </p:txBody>
      </p:sp>
      <p:sp>
        <p:nvSpPr>
          <p:cNvPr id="3" name="Espace réservé du contenu 2">
            <a:extLst>
              <a:ext uri="{FF2B5EF4-FFF2-40B4-BE49-F238E27FC236}">
                <a16:creationId xmlns:a16="http://schemas.microsoft.com/office/drawing/2014/main" id="{3588BBD5-99B4-4DB4-9350-9866F2DD881D}"/>
              </a:ext>
            </a:extLst>
          </p:cNvPr>
          <p:cNvSpPr>
            <a:spLocks noGrp="1"/>
          </p:cNvSpPr>
          <p:nvPr>
            <p:ph idx="1"/>
          </p:nvPr>
        </p:nvSpPr>
        <p:spPr/>
        <p:txBody>
          <a:bodyPr/>
          <a:lstStyle/>
          <a:p>
            <a:pPr marL="0" indent="0">
              <a:buNone/>
            </a:pPr>
            <a:r>
              <a:rPr lang="fr-FR" dirty="0"/>
              <a:t> </a:t>
            </a:r>
          </a:p>
          <a:p>
            <a:pPr marL="0" indent="0">
              <a:buNone/>
            </a:pPr>
            <a:endParaRPr lang="fr-FR" dirty="0"/>
          </a:p>
          <a:p>
            <a:pPr marL="0" indent="0">
              <a:buNone/>
            </a:pPr>
            <a:endParaRPr lang="fr-FR" dirty="0"/>
          </a:p>
        </p:txBody>
      </p:sp>
      <p:sp>
        <p:nvSpPr>
          <p:cNvPr id="4" name="Espace réservé du contenu 2">
            <a:extLst>
              <a:ext uri="{FF2B5EF4-FFF2-40B4-BE49-F238E27FC236}">
                <a16:creationId xmlns:a16="http://schemas.microsoft.com/office/drawing/2014/main" id="{F35AB3EF-4702-92D8-E4D3-A2D31B523F9F}"/>
              </a:ext>
            </a:extLst>
          </p:cNvPr>
          <p:cNvSpPr txBox="1">
            <a:spLocks/>
          </p:cNvSpPr>
          <p:nvPr/>
        </p:nvSpPr>
        <p:spPr>
          <a:xfrm>
            <a:off x="375784" y="2359401"/>
            <a:ext cx="11029615" cy="3678303"/>
          </a:xfrm>
          <a:prstGeom prst="rect">
            <a:avLst/>
          </a:prstGeom>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sz="2400" u="sng" dirty="0"/>
              <a:t>Obésité</a:t>
            </a:r>
            <a:r>
              <a:rPr lang="fr-FR" dirty="0"/>
              <a:t> : </a:t>
            </a:r>
          </a:p>
          <a:p>
            <a:r>
              <a:rPr lang="fr-FR" dirty="0"/>
              <a:t>Obésité grade I et II : schémas posologiques standard</a:t>
            </a:r>
          </a:p>
          <a:p>
            <a:r>
              <a:rPr lang="fr-FR" dirty="0"/>
              <a:t>Facteur de risque majeur &gt; 40 kg/m2</a:t>
            </a:r>
          </a:p>
          <a:p>
            <a:endParaRPr lang="fr-FR" dirty="0"/>
          </a:p>
          <a:p>
            <a:endParaRPr lang="fr-FR" dirty="0"/>
          </a:p>
          <a:p>
            <a:endParaRPr lang="fr-FR" dirty="0"/>
          </a:p>
          <a:p>
            <a:r>
              <a:rPr lang="fr-FR" dirty="0"/>
              <a:t>CPI + thromboprophylaxie </a:t>
            </a:r>
          </a:p>
          <a:p>
            <a:pPr marL="0" indent="0">
              <a:buNone/>
            </a:pPr>
            <a:r>
              <a:rPr lang="fr-FR" dirty="0"/>
              <a:t>médicamenteuse </a:t>
            </a:r>
          </a:p>
          <a:p>
            <a:endParaRPr lang="fr-FR" dirty="0"/>
          </a:p>
          <a:p>
            <a:pPr marL="0" indent="0">
              <a:buNone/>
            </a:pPr>
            <a:r>
              <a:rPr lang="fr-FR" dirty="0"/>
              <a:t> </a:t>
            </a:r>
          </a:p>
        </p:txBody>
      </p:sp>
      <p:pic>
        <p:nvPicPr>
          <p:cNvPr id="8" name="Image 7">
            <a:extLst>
              <a:ext uri="{FF2B5EF4-FFF2-40B4-BE49-F238E27FC236}">
                <a16:creationId xmlns:a16="http://schemas.microsoft.com/office/drawing/2014/main" id="{DDC80FC0-154F-0780-812F-B6ADB2F1FFF7}"/>
              </a:ext>
            </a:extLst>
          </p:cNvPr>
          <p:cNvPicPr>
            <a:picLocks noChangeAspect="1"/>
          </p:cNvPicPr>
          <p:nvPr/>
        </p:nvPicPr>
        <p:blipFill>
          <a:blip r:embed="rId3"/>
          <a:stretch>
            <a:fillRect/>
          </a:stretch>
        </p:blipFill>
        <p:spPr>
          <a:xfrm>
            <a:off x="4266094" y="3495703"/>
            <a:ext cx="7925906" cy="3057952"/>
          </a:xfrm>
          <a:prstGeom prst="rect">
            <a:avLst/>
          </a:prstGeom>
        </p:spPr>
      </p:pic>
    </p:spTree>
    <p:extLst>
      <p:ext uri="{BB962C8B-B14F-4D97-AF65-F5344CB8AC3E}">
        <p14:creationId xmlns:p14="http://schemas.microsoft.com/office/powerpoint/2010/main" val="3740350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3B5FC-44AC-BDFE-53CC-6433363251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C0D9EE-EB50-5534-E208-9BA191D53628}"/>
              </a:ext>
            </a:extLst>
          </p:cNvPr>
          <p:cNvSpPr>
            <a:spLocks noGrp="1"/>
          </p:cNvSpPr>
          <p:nvPr>
            <p:ph type="title"/>
          </p:nvPr>
        </p:nvSpPr>
        <p:spPr/>
        <p:txBody>
          <a:bodyPr/>
          <a:lstStyle/>
          <a:p>
            <a:r>
              <a:rPr lang="fr-FR" dirty="0" err="1"/>
              <a:t>Thromboprohylaxie</a:t>
            </a:r>
            <a:r>
              <a:rPr lang="fr-FR" dirty="0"/>
              <a:t> et poids extrêmes </a:t>
            </a:r>
          </a:p>
        </p:txBody>
      </p:sp>
      <p:sp>
        <p:nvSpPr>
          <p:cNvPr id="3" name="Espace réservé du contenu 2">
            <a:extLst>
              <a:ext uri="{FF2B5EF4-FFF2-40B4-BE49-F238E27FC236}">
                <a16:creationId xmlns:a16="http://schemas.microsoft.com/office/drawing/2014/main" id="{9DF7A1D5-848B-20C7-2E8D-75FF21B11AEF}"/>
              </a:ext>
            </a:extLst>
          </p:cNvPr>
          <p:cNvSpPr>
            <a:spLocks noGrp="1"/>
          </p:cNvSpPr>
          <p:nvPr>
            <p:ph idx="1"/>
          </p:nvPr>
        </p:nvSpPr>
        <p:spPr/>
        <p:txBody>
          <a:bodyPr/>
          <a:lstStyle/>
          <a:p>
            <a:pPr marL="0" indent="0">
              <a:buNone/>
            </a:pPr>
            <a:r>
              <a:rPr lang="fr-FR" dirty="0"/>
              <a:t> </a:t>
            </a:r>
          </a:p>
          <a:p>
            <a:pPr marL="0" indent="0">
              <a:buNone/>
            </a:pPr>
            <a:endParaRPr lang="fr-FR" dirty="0"/>
          </a:p>
          <a:p>
            <a:pPr marL="0" indent="0">
              <a:buNone/>
            </a:pPr>
            <a:endParaRPr lang="fr-FR" dirty="0"/>
          </a:p>
          <a:p>
            <a:pPr marL="0" indent="0">
              <a:buNone/>
            </a:pPr>
            <a:endParaRPr lang="fr-FR" dirty="0"/>
          </a:p>
        </p:txBody>
      </p:sp>
      <p:sp>
        <p:nvSpPr>
          <p:cNvPr id="4" name="Espace réservé du contenu 2">
            <a:extLst>
              <a:ext uri="{FF2B5EF4-FFF2-40B4-BE49-F238E27FC236}">
                <a16:creationId xmlns:a16="http://schemas.microsoft.com/office/drawing/2014/main" id="{169BF722-7972-7DDA-08AA-CB57289B729B}"/>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sz="2400" u="sng" dirty="0"/>
              <a:t>Petits poids</a:t>
            </a:r>
            <a:r>
              <a:rPr lang="fr-FR" dirty="0"/>
              <a:t> : </a:t>
            </a:r>
          </a:p>
          <a:p>
            <a:r>
              <a:rPr lang="fr-FR" dirty="0"/>
              <a:t>Diminution des doses</a:t>
            </a:r>
          </a:p>
          <a:p>
            <a:r>
              <a:rPr lang="fr-FR" dirty="0"/>
              <a:t>Quel seuil? 50k? 45 kg? 40kg</a:t>
            </a:r>
          </a:p>
          <a:p>
            <a:r>
              <a:rPr lang="fr-FR" dirty="0"/>
              <a:t>Recommandation peu informative </a:t>
            </a:r>
          </a:p>
          <a:p>
            <a:r>
              <a:rPr lang="fr-FR" dirty="0"/>
              <a:t>AOD : posologie standard  </a:t>
            </a:r>
          </a:p>
        </p:txBody>
      </p:sp>
      <p:pic>
        <p:nvPicPr>
          <p:cNvPr id="6" name="Image 5">
            <a:extLst>
              <a:ext uri="{FF2B5EF4-FFF2-40B4-BE49-F238E27FC236}">
                <a16:creationId xmlns:a16="http://schemas.microsoft.com/office/drawing/2014/main" id="{2AAF88CE-B788-B53F-82A0-E4284212B8EA}"/>
              </a:ext>
            </a:extLst>
          </p:cNvPr>
          <p:cNvPicPr>
            <a:picLocks noChangeAspect="1"/>
          </p:cNvPicPr>
          <p:nvPr/>
        </p:nvPicPr>
        <p:blipFill>
          <a:blip r:embed="rId3"/>
          <a:stretch>
            <a:fillRect/>
          </a:stretch>
        </p:blipFill>
        <p:spPr>
          <a:xfrm>
            <a:off x="4041546" y="3375975"/>
            <a:ext cx="7363853" cy="819264"/>
          </a:xfrm>
          <a:prstGeom prst="rect">
            <a:avLst/>
          </a:prstGeom>
        </p:spPr>
      </p:pic>
    </p:spTree>
    <p:extLst>
      <p:ext uri="{BB962C8B-B14F-4D97-AF65-F5344CB8AC3E}">
        <p14:creationId xmlns:p14="http://schemas.microsoft.com/office/powerpoint/2010/main" val="2400834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B401D-5FB1-F9A4-A1B4-01573942F3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DD2D90-19A1-F20F-3B5B-74A9B9E42FF6}"/>
              </a:ext>
            </a:extLst>
          </p:cNvPr>
          <p:cNvSpPr>
            <a:spLocks noGrp="1"/>
          </p:cNvSpPr>
          <p:nvPr>
            <p:ph type="title"/>
          </p:nvPr>
        </p:nvSpPr>
        <p:spPr/>
        <p:txBody>
          <a:bodyPr/>
          <a:lstStyle/>
          <a:p>
            <a:r>
              <a:rPr lang="fr-FR" dirty="0" err="1"/>
              <a:t>Thomboprophylaxie</a:t>
            </a:r>
            <a:r>
              <a:rPr lang="fr-FR" dirty="0"/>
              <a:t> et Patient de réanimation </a:t>
            </a:r>
          </a:p>
        </p:txBody>
      </p:sp>
      <p:sp>
        <p:nvSpPr>
          <p:cNvPr id="3" name="Espace réservé du contenu 2">
            <a:extLst>
              <a:ext uri="{FF2B5EF4-FFF2-40B4-BE49-F238E27FC236}">
                <a16:creationId xmlns:a16="http://schemas.microsoft.com/office/drawing/2014/main" id="{59DAF8ED-847F-AF21-2733-79B47E6B551B}"/>
              </a:ext>
            </a:extLst>
          </p:cNvPr>
          <p:cNvSpPr>
            <a:spLocks noGrp="1"/>
          </p:cNvSpPr>
          <p:nvPr>
            <p:ph idx="1"/>
          </p:nvPr>
        </p:nvSpPr>
        <p:spPr/>
        <p:txBody>
          <a:bodyPr/>
          <a:lstStyle/>
          <a:p>
            <a:pPr marL="0" indent="0">
              <a:buNone/>
            </a:pPr>
            <a:r>
              <a:rPr lang="fr-FR" dirty="0"/>
              <a:t>Association :  </a:t>
            </a:r>
            <a:r>
              <a:rPr lang="fr-FR" b="1" dirty="0"/>
              <a:t>affection aigue + réduction de la mobilité : </a:t>
            </a:r>
            <a:r>
              <a:rPr lang="fr-FR" dirty="0"/>
              <a:t>augmentation du risque d’ETEV de 60%</a:t>
            </a:r>
          </a:p>
          <a:p>
            <a:pPr marL="0" indent="0">
              <a:buNone/>
            </a:pPr>
            <a:endParaRPr lang="fr-FR" dirty="0"/>
          </a:p>
          <a:p>
            <a:pPr marL="0" indent="0">
              <a:buNone/>
            </a:pPr>
            <a:endParaRPr lang="fr-FR" dirty="0"/>
          </a:p>
          <a:p>
            <a:pPr marL="0" indent="0">
              <a:buNone/>
            </a:pPr>
            <a:r>
              <a:rPr lang="fr-FR" dirty="0"/>
              <a:t> </a:t>
            </a:r>
          </a:p>
          <a:p>
            <a:pPr marL="0" indent="0">
              <a:buNone/>
            </a:pPr>
            <a:endParaRPr lang="fr-FR" dirty="0"/>
          </a:p>
          <a:p>
            <a:pPr marL="0" indent="0">
              <a:buNone/>
            </a:pPr>
            <a:endParaRPr lang="fr-FR" dirty="0"/>
          </a:p>
          <a:p>
            <a:pPr marL="0" indent="0">
              <a:buNone/>
            </a:pPr>
            <a:endParaRPr lang="fr-FR" dirty="0"/>
          </a:p>
        </p:txBody>
      </p:sp>
      <p:sp>
        <p:nvSpPr>
          <p:cNvPr id="4" name="Espace réservé du contenu 2">
            <a:extLst>
              <a:ext uri="{FF2B5EF4-FFF2-40B4-BE49-F238E27FC236}">
                <a16:creationId xmlns:a16="http://schemas.microsoft.com/office/drawing/2014/main" id="{506F881B-3382-984B-4159-C79FC5E1E852}"/>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endParaRPr lang="fr-FR" dirty="0"/>
          </a:p>
        </p:txBody>
      </p:sp>
      <p:pic>
        <p:nvPicPr>
          <p:cNvPr id="7" name="Image 6">
            <a:extLst>
              <a:ext uri="{FF2B5EF4-FFF2-40B4-BE49-F238E27FC236}">
                <a16:creationId xmlns:a16="http://schemas.microsoft.com/office/drawing/2014/main" id="{B8D730CC-063D-F919-7120-B6E7F5649926}"/>
              </a:ext>
            </a:extLst>
          </p:cNvPr>
          <p:cNvPicPr>
            <a:picLocks noChangeAspect="1"/>
          </p:cNvPicPr>
          <p:nvPr/>
        </p:nvPicPr>
        <p:blipFill>
          <a:blip r:embed="rId3"/>
          <a:stretch>
            <a:fillRect/>
          </a:stretch>
        </p:blipFill>
        <p:spPr>
          <a:xfrm>
            <a:off x="938135" y="3699656"/>
            <a:ext cx="9904911" cy="997792"/>
          </a:xfrm>
          <a:prstGeom prst="rect">
            <a:avLst/>
          </a:prstGeom>
        </p:spPr>
      </p:pic>
    </p:spTree>
    <p:extLst>
      <p:ext uri="{BB962C8B-B14F-4D97-AF65-F5344CB8AC3E}">
        <p14:creationId xmlns:p14="http://schemas.microsoft.com/office/powerpoint/2010/main" val="15011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9E663-A390-3587-90ED-25E16D6126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378996-99F6-B167-5C84-119644F10258}"/>
              </a:ext>
            </a:extLst>
          </p:cNvPr>
          <p:cNvSpPr>
            <a:spLocks noGrp="1"/>
          </p:cNvSpPr>
          <p:nvPr>
            <p:ph type="title"/>
          </p:nvPr>
        </p:nvSpPr>
        <p:spPr/>
        <p:txBody>
          <a:bodyPr/>
          <a:lstStyle/>
          <a:p>
            <a:r>
              <a:rPr lang="fr-FR" dirty="0"/>
              <a:t>Thromboprophylaxie et Patient de réanimation </a:t>
            </a:r>
          </a:p>
        </p:txBody>
      </p:sp>
      <p:sp>
        <p:nvSpPr>
          <p:cNvPr id="3" name="Espace réservé du contenu 2">
            <a:extLst>
              <a:ext uri="{FF2B5EF4-FFF2-40B4-BE49-F238E27FC236}">
                <a16:creationId xmlns:a16="http://schemas.microsoft.com/office/drawing/2014/main" id="{1CAA5AE0-CE3A-10C2-89C6-76986E6E362E}"/>
              </a:ext>
            </a:extLst>
          </p:cNvPr>
          <p:cNvSpPr>
            <a:spLocks noGrp="1"/>
          </p:cNvSpPr>
          <p:nvPr>
            <p:ph idx="1"/>
          </p:nvPr>
        </p:nvSpPr>
        <p:spPr/>
        <p:txBody>
          <a:bodyPr>
            <a:normAutofit lnSpcReduction="10000"/>
          </a:bodyPr>
          <a:lstStyle/>
          <a:p>
            <a:pPr marL="0" indent="0">
              <a:buNone/>
            </a:pPr>
            <a:r>
              <a:rPr lang="fr-FR" dirty="0"/>
              <a:t>Molécules : HBPM et HNF = les plus étudiées, les plus maniables </a:t>
            </a:r>
          </a:p>
          <a:p>
            <a:pPr marL="0" indent="0">
              <a:buNone/>
            </a:pPr>
            <a:endParaRPr lang="fr-FR" dirty="0"/>
          </a:p>
          <a:p>
            <a:pPr marL="0" indent="0">
              <a:buNone/>
            </a:pPr>
            <a:endParaRPr lang="fr-FR" dirty="0"/>
          </a:p>
          <a:p>
            <a:pPr marL="0" indent="0">
              <a:buNone/>
            </a:pPr>
            <a:r>
              <a:rPr lang="fr-FR" dirty="0"/>
              <a:t>PAS DE MONITORAGE DE L’ACTIVITE </a:t>
            </a:r>
            <a:r>
              <a:rPr lang="fr-FR" dirty="0" err="1"/>
              <a:t>ANTI-Xa</a:t>
            </a:r>
            <a:endParaRPr lang="fr-FR" dirty="0"/>
          </a:p>
          <a:p>
            <a:pPr marL="0" indent="0">
              <a:buNone/>
            </a:pPr>
            <a:endParaRPr lang="fr-FR" dirty="0"/>
          </a:p>
          <a:p>
            <a:pPr marL="0" indent="0">
              <a:buNone/>
            </a:pPr>
            <a:r>
              <a:rPr lang="fr-FR" dirty="0"/>
              <a:t>Toutes les recommandations vues précédemment s’appliquent au patient de réanimation :</a:t>
            </a:r>
          </a:p>
          <a:p>
            <a:pPr marL="0" indent="0">
              <a:buNone/>
            </a:pPr>
            <a:r>
              <a:rPr lang="fr-FR" dirty="0"/>
              <a:t>- En cas d’insuffisance rénale sévère ou terminales, mêmes adaptations thérapeutiques qu’un patient hors réanimation</a:t>
            </a:r>
          </a:p>
          <a:p>
            <a:pPr marL="0" indent="0">
              <a:buNone/>
            </a:pPr>
            <a:r>
              <a:rPr lang="fr-FR" dirty="0"/>
              <a:t>- Mêmes adaptations en cas de poids extrêmes </a:t>
            </a:r>
          </a:p>
          <a:p>
            <a:pPr marL="0" indent="0">
              <a:buNone/>
            </a:pPr>
            <a:r>
              <a:rPr lang="fr-FR" dirty="0"/>
              <a:t>- CPI : pas de bénéfice à une association, indication uniquement en cas de CI à une anticoagulation </a:t>
            </a:r>
          </a:p>
          <a:p>
            <a:pPr marL="0" indent="0">
              <a:buNone/>
            </a:pPr>
            <a:endParaRPr lang="fr-FR" dirty="0"/>
          </a:p>
        </p:txBody>
      </p:sp>
      <p:sp>
        <p:nvSpPr>
          <p:cNvPr id="4" name="Espace réservé du contenu 2">
            <a:extLst>
              <a:ext uri="{FF2B5EF4-FFF2-40B4-BE49-F238E27FC236}">
                <a16:creationId xmlns:a16="http://schemas.microsoft.com/office/drawing/2014/main" id="{C8050D34-A1FE-EE36-3126-D69A5F10CFE5}"/>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endParaRPr lang="fr-FR" dirty="0"/>
          </a:p>
        </p:txBody>
      </p:sp>
      <p:pic>
        <p:nvPicPr>
          <p:cNvPr id="6" name="Image 5">
            <a:extLst>
              <a:ext uri="{FF2B5EF4-FFF2-40B4-BE49-F238E27FC236}">
                <a16:creationId xmlns:a16="http://schemas.microsoft.com/office/drawing/2014/main" id="{9492F535-DCFE-58D7-D205-34EC953D9778}"/>
              </a:ext>
            </a:extLst>
          </p:cNvPr>
          <p:cNvPicPr>
            <a:picLocks noChangeAspect="1"/>
          </p:cNvPicPr>
          <p:nvPr/>
        </p:nvPicPr>
        <p:blipFill>
          <a:blip r:embed="rId3"/>
          <a:stretch>
            <a:fillRect/>
          </a:stretch>
        </p:blipFill>
        <p:spPr>
          <a:xfrm>
            <a:off x="3974862" y="2760973"/>
            <a:ext cx="7430537" cy="514422"/>
          </a:xfrm>
          <a:prstGeom prst="rect">
            <a:avLst/>
          </a:prstGeom>
        </p:spPr>
      </p:pic>
    </p:spTree>
    <p:extLst>
      <p:ext uri="{BB962C8B-B14F-4D97-AF65-F5344CB8AC3E}">
        <p14:creationId xmlns:p14="http://schemas.microsoft.com/office/powerpoint/2010/main" val="267737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62DB1-CE3D-9F58-FA91-B684AA48E7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821CA6-8B4E-225A-2DFB-9DD818DE2519}"/>
              </a:ext>
            </a:extLst>
          </p:cNvPr>
          <p:cNvSpPr>
            <a:spLocks noGrp="1"/>
          </p:cNvSpPr>
          <p:nvPr>
            <p:ph type="title"/>
          </p:nvPr>
        </p:nvSpPr>
        <p:spPr/>
        <p:txBody>
          <a:bodyPr/>
          <a:lstStyle/>
          <a:p>
            <a:r>
              <a:rPr lang="fr-FR" dirty="0"/>
              <a:t>Surveillance de la thromboprophylaxie </a:t>
            </a:r>
          </a:p>
        </p:txBody>
      </p:sp>
      <p:sp>
        <p:nvSpPr>
          <p:cNvPr id="3" name="Espace réservé du contenu 2">
            <a:extLst>
              <a:ext uri="{FF2B5EF4-FFF2-40B4-BE49-F238E27FC236}">
                <a16:creationId xmlns:a16="http://schemas.microsoft.com/office/drawing/2014/main" id="{D081F485-D4D3-5DF7-8F74-FACA7C3FCBD5}"/>
              </a:ext>
            </a:extLst>
          </p:cNvPr>
          <p:cNvSpPr>
            <a:spLocks noGrp="1"/>
          </p:cNvSpPr>
          <p:nvPr>
            <p:ph idx="1"/>
          </p:nvPr>
        </p:nvSpPr>
        <p:spPr/>
        <p:txBody>
          <a:bodyPr>
            <a:normAutofit/>
          </a:bodyPr>
          <a:lstStyle/>
          <a:p>
            <a:pPr marL="0" indent="0">
              <a:buNone/>
            </a:pPr>
            <a:r>
              <a:rPr lang="fr-FR" dirty="0"/>
              <a:t>Dosage de l’activité « </a:t>
            </a:r>
            <a:r>
              <a:rPr lang="fr-FR" dirty="0" err="1"/>
              <a:t>anti-Xa</a:t>
            </a:r>
            <a:r>
              <a:rPr lang="fr-FR" dirty="0"/>
              <a:t> »? C’est tout le débat !</a:t>
            </a:r>
          </a:p>
          <a:p>
            <a:pPr marL="0" indent="0">
              <a:buNone/>
            </a:pPr>
            <a:endParaRPr lang="fr-FR" dirty="0"/>
          </a:p>
          <a:p>
            <a:pPr marL="0" indent="0">
              <a:buNone/>
            </a:pPr>
            <a:r>
              <a:rPr lang="fr-FR" dirty="0"/>
              <a:t> </a:t>
            </a:r>
          </a:p>
          <a:p>
            <a:pPr marL="0" indent="0">
              <a:buNone/>
            </a:pPr>
            <a:endParaRPr lang="fr-FR" dirty="0"/>
          </a:p>
          <a:p>
            <a:pPr marL="0" indent="0">
              <a:buNone/>
            </a:pPr>
            <a:endParaRPr lang="fr-FR" dirty="0"/>
          </a:p>
          <a:p>
            <a:pPr marL="0" indent="0">
              <a:buNone/>
            </a:pPr>
            <a:endParaRPr lang="fr-FR" dirty="0"/>
          </a:p>
          <a:p>
            <a:pPr marL="0" indent="0">
              <a:buNone/>
            </a:pPr>
            <a:r>
              <a:rPr lang="fr-FR" dirty="0"/>
              <a:t>En cas d’évènement hémorragique : permettrait de documenter une accumulation / surdosage + estimation de la contribution de l’anticoagulant à l’hémorragie </a:t>
            </a:r>
          </a:p>
          <a:p>
            <a:pPr marL="0" indent="0">
              <a:buNone/>
            </a:pPr>
            <a:r>
              <a:rPr lang="fr-FR" dirty="0"/>
              <a:t>(négligeable si </a:t>
            </a:r>
            <a:r>
              <a:rPr lang="fr-FR" dirty="0" err="1"/>
              <a:t>anti-Xa</a:t>
            </a:r>
            <a:r>
              <a:rPr lang="fr-FR" dirty="0"/>
              <a:t> &lt; 0,2 UI/</a:t>
            </a:r>
            <a:r>
              <a:rPr lang="fr-FR" dirty="0" err="1"/>
              <a:t>mL</a:t>
            </a:r>
            <a:r>
              <a:rPr lang="fr-FR" dirty="0"/>
              <a:t>)</a:t>
            </a:r>
          </a:p>
          <a:p>
            <a:pPr marL="0" indent="0">
              <a:buNone/>
            </a:pPr>
            <a:endParaRPr lang="fr-FR" dirty="0"/>
          </a:p>
        </p:txBody>
      </p:sp>
      <p:sp>
        <p:nvSpPr>
          <p:cNvPr id="4" name="Espace réservé du contenu 2">
            <a:extLst>
              <a:ext uri="{FF2B5EF4-FFF2-40B4-BE49-F238E27FC236}">
                <a16:creationId xmlns:a16="http://schemas.microsoft.com/office/drawing/2014/main" id="{E5216BE9-FDF3-8920-C406-9FB28046281F}"/>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endParaRPr lang="fr-FR" dirty="0"/>
          </a:p>
        </p:txBody>
      </p:sp>
      <p:pic>
        <p:nvPicPr>
          <p:cNvPr id="7" name="Image 6">
            <a:extLst>
              <a:ext uri="{FF2B5EF4-FFF2-40B4-BE49-F238E27FC236}">
                <a16:creationId xmlns:a16="http://schemas.microsoft.com/office/drawing/2014/main" id="{CC128FD2-A395-55A6-3170-CDDE6D718B85}"/>
              </a:ext>
            </a:extLst>
          </p:cNvPr>
          <p:cNvPicPr>
            <a:picLocks noChangeAspect="1"/>
          </p:cNvPicPr>
          <p:nvPr/>
        </p:nvPicPr>
        <p:blipFill>
          <a:blip r:embed="rId3"/>
          <a:stretch>
            <a:fillRect/>
          </a:stretch>
        </p:blipFill>
        <p:spPr>
          <a:xfrm>
            <a:off x="1525141" y="2754066"/>
            <a:ext cx="7392432" cy="1676634"/>
          </a:xfrm>
          <a:prstGeom prst="rect">
            <a:avLst/>
          </a:prstGeom>
        </p:spPr>
      </p:pic>
    </p:spTree>
    <p:extLst>
      <p:ext uri="{BB962C8B-B14F-4D97-AF65-F5344CB8AC3E}">
        <p14:creationId xmlns:p14="http://schemas.microsoft.com/office/powerpoint/2010/main" val="1309995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C6C15-DAC2-1484-C0FA-CB2EC1AE0E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849071-5751-FF00-AFE6-D28721CE8F23}"/>
              </a:ext>
            </a:extLst>
          </p:cNvPr>
          <p:cNvSpPr>
            <a:spLocks noGrp="1"/>
          </p:cNvSpPr>
          <p:nvPr>
            <p:ph type="title"/>
          </p:nvPr>
        </p:nvSpPr>
        <p:spPr/>
        <p:txBody>
          <a:bodyPr/>
          <a:lstStyle/>
          <a:p>
            <a:r>
              <a:rPr lang="fr-FR" dirty="0"/>
              <a:t>Surveillance de la thromboprophylaxie </a:t>
            </a:r>
          </a:p>
        </p:txBody>
      </p:sp>
      <p:sp>
        <p:nvSpPr>
          <p:cNvPr id="3" name="Espace réservé du contenu 2">
            <a:extLst>
              <a:ext uri="{FF2B5EF4-FFF2-40B4-BE49-F238E27FC236}">
                <a16:creationId xmlns:a16="http://schemas.microsoft.com/office/drawing/2014/main" id="{F84DA522-F843-25DE-D03B-8210A52CBB34}"/>
              </a:ext>
            </a:extLst>
          </p:cNvPr>
          <p:cNvSpPr>
            <a:spLocks noGrp="1"/>
          </p:cNvSpPr>
          <p:nvPr>
            <p:ph idx="1"/>
          </p:nvPr>
        </p:nvSpPr>
        <p:spPr/>
        <p:txBody>
          <a:bodyPr>
            <a:normAutofit/>
          </a:bodyPr>
          <a:lstStyle/>
          <a:p>
            <a:pPr marL="0" indent="0">
              <a:buNone/>
            </a:pPr>
            <a:r>
              <a:rPr lang="fr-FR" b="1" u="sng" dirty="0"/>
              <a:t>Surveillance plaquettaire : </a:t>
            </a:r>
          </a:p>
          <a:p>
            <a:pPr marL="0" indent="0">
              <a:buNone/>
            </a:pPr>
            <a:r>
              <a:rPr lang="fr-FR" i="1" dirty="0"/>
              <a:t>Risque de TIH : intermédiaire si HBPM post-opératoire / élevé si HNF post-opératoire </a:t>
            </a:r>
          </a:p>
          <a:p>
            <a:pPr marL="0" indent="0">
              <a:buNone/>
            </a:pPr>
            <a:endParaRPr lang="fr-FR" dirty="0"/>
          </a:p>
          <a:p>
            <a:pPr marL="0" indent="0">
              <a:buNone/>
            </a:pPr>
            <a:r>
              <a:rPr lang="fr-FR" dirty="0">
                <a:sym typeface="Wingdings" panose="05000000000000000000" pitchFamily="2" charset="2"/>
              </a:rPr>
              <a:t></a:t>
            </a:r>
            <a:r>
              <a:rPr lang="fr-FR" dirty="0"/>
              <a:t>1 à 2 fois par semaine entre le 4</a:t>
            </a:r>
            <a:r>
              <a:rPr lang="fr-FR" baseline="30000" dirty="0"/>
              <a:t>ème</a:t>
            </a:r>
            <a:r>
              <a:rPr lang="fr-FR" dirty="0"/>
              <a:t> et 14</a:t>
            </a:r>
            <a:r>
              <a:rPr lang="fr-FR" baseline="30000" dirty="0"/>
              <a:t>ème</a:t>
            </a:r>
            <a:r>
              <a:rPr lang="fr-FR" dirty="0"/>
              <a:t> jour </a:t>
            </a:r>
          </a:p>
          <a:p>
            <a:pPr marL="0" indent="0">
              <a:buNone/>
            </a:pPr>
            <a:r>
              <a:rPr lang="fr-FR" dirty="0"/>
              <a:t>Puis 1x/semaine pendant 1 mois si traitement poursuivi. </a:t>
            </a:r>
          </a:p>
          <a:p>
            <a:pPr marL="0" indent="0">
              <a:buNone/>
            </a:pPr>
            <a:endParaRPr lang="fr-FR" dirty="0"/>
          </a:p>
          <a:p>
            <a:pPr marL="0" indent="0">
              <a:buNone/>
            </a:pPr>
            <a:r>
              <a:rPr lang="fr-FR" dirty="0">
                <a:sym typeface="Wingdings" panose="05000000000000000000" pitchFamily="2" charset="2"/>
              </a:rPr>
              <a:t> En cas de survenue de thrombose </a:t>
            </a:r>
            <a:endParaRPr lang="fr-FR" dirty="0"/>
          </a:p>
        </p:txBody>
      </p:sp>
      <p:sp>
        <p:nvSpPr>
          <p:cNvPr id="4" name="Espace réservé du contenu 2">
            <a:extLst>
              <a:ext uri="{FF2B5EF4-FFF2-40B4-BE49-F238E27FC236}">
                <a16:creationId xmlns:a16="http://schemas.microsoft.com/office/drawing/2014/main" id="{25B2201D-FAA4-278D-4CB9-4B028449B452}"/>
              </a:ext>
            </a:extLst>
          </p:cNvPr>
          <p:cNvSpPr txBox="1">
            <a:spLocks/>
          </p:cNvSpPr>
          <p:nvPr/>
        </p:nvSpPr>
        <p:spPr>
          <a:xfrm>
            <a:off x="375784" y="2359401"/>
            <a:ext cx="11029615"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endParaRPr lang="fr-FR" dirty="0"/>
          </a:p>
        </p:txBody>
      </p:sp>
    </p:spTree>
    <p:extLst>
      <p:ext uri="{BB962C8B-B14F-4D97-AF65-F5344CB8AC3E}">
        <p14:creationId xmlns:p14="http://schemas.microsoft.com/office/powerpoint/2010/main" val="2888975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3A1272-184F-4ED5-2251-75AD3073E4AE}"/>
              </a:ext>
            </a:extLst>
          </p:cNvPr>
          <p:cNvSpPr>
            <a:spLocks noGrp="1"/>
          </p:cNvSpPr>
          <p:nvPr>
            <p:ph type="title"/>
          </p:nvPr>
        </p:nvSpPr>
        <p:spPr>
          <a:xfrm>
            <a:off x="826396" y="586855"/>
            <a:ext cx="4230100" cy="3387497"/>
          </a:xfrm>
        </p:spPr>
        <p:txBody>
          <a:bodyPr anchor="b">
            <a:normAutofit/>
          </a:bodyPr>
          <a:lstStyle/>
          <a:p>
            <a:pPr algn="r"/>
            <a:endParaRPr lang="fr-FR" sz="4000" dirty="0">
              <a:solidFill>
                <a:srgbClr val="FFFFFF"/>
              </a:solidFill>
            </a:endParaRPr>
          </a:p>
        </p:txBody>
      </p:sp>
      <p:sp>
        <p:nvSpPr>
          <p:cNvPr id="3" name="Espace réservé du contenu 2">
            <a:extLst>
              <a:ext uri="{FF2B5EF4-FFF2-40B4-BE49-F238E27FC236}">
                <a16:creationId xmlns:a16="http://schemas.microsoft.com/office/drawing/2014/main" id="{228071D7-F803-6AD1-4B13-8CDA25785987}"/>
              </a:ext>
            </a:extLst>
          </p:cNvPr>
          <p:cNvSpPr>
            <a:spLocks noGrp="1"/>
          </p:cNvSpPr>
          <p:nvPr>
            <p:ph idx="1"/>
          </p:nvPr>
        </p:nvSpPr>
        <p:spPr>
          <a:xfrm>
            <a:off x="6503158" y="649480"/>
            <a:ext cx="4862447" cy="5546047"/>
          </a:xfrm>
        </p:spPr>
        <p:txBody>
          <a:bodyPr anchor="ctr">
            <a:normAutofit/>
          </a:bodyPr>
          <a:lstStyle/>
          <a:p>
            <a:endParaRPr lang="fr-FR" sz="2000"/>
          </a:p>
        </p:txBody>
      </p:sp>
      <p:pic>
        <p:nvPicPr>
          <p:cNvPr id="7" name="Image 6">
            <a:extLst>
              <a:ext uri="{FF2B5EF4-FFF2-40B4-BE49-F238E27FC236}">
                <a16:creationId xmlns:a16="http://schemas.microsoft.com/office/drawing/2014/main" id="{2373FD23-3F76-0409-45CF-7B62FF957038}"/>
              </a:ext>
            </a:extLst>
          </p:cNvPr>
          <p:cNvPicPr>
            <a:picLocks noChangeAspect="1"/>
          </p:cNvPicPr>
          <p:nvPr/>
        </p:nvPicPr>
        <p:blipFill>
          <a:blip r:embed="rId2"/>
          <a:stretch>
            <a:fillRect/>
          </a:stretch>
        </p:blipFill>
        <p:spPr>
          <a:xfrm>
            <a:off x="1497099" y="335184"/>
            <a:ext cx="8905858" cy="6379225"/>
          </a:xfrm>
          <a:prstGeom prst="rect">
            <a:avLst/>
          </a:prstGeom>
        </p:spPr>
      </p:pic>
    </p:spTree>
    <p:extLst>
      <p:ext uri="{BB962C8B-B14F-4D97-AF65-F5344CB8AC3E}">
        <p14:creationId xmlns:p14="http://schemas.microsoft.com/office/powerpoint/2010/main" val="3699636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9" name="Rectangle 8">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1" name="Rectangle 10">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3" name="Rectangle 12">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5" name="Rectangle 14">
            <a:extLst>
              <a:ext uri="{FF2B5EF4-FFF2-40B4-BE49-F238E27FC236}">
                <a16:creationId xmlns:a16="http://schemas.microsoft.com/office/drawing/2014/main" id="{DEA81853-BCE1-4B7C-922E-A502B7B5F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A53F3F5-328C-4AC3-B3C4-6A9D4C3D37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E2E715B9-75E0-C732-A9A8-A08564DAB62F}"/>
              </a:ext>
            </a:extLst>
          </p:cNvPr>
          <p:cNvSpPr>
            <a:spLocks noGrp="1"/>
          </p:cNvSpPr>
          <p:nvPr>
            <p:ph type="title"/>
          </p:nvPr>
        </p:nvSpPr>
        <p:spPr>
          <a:xfrm>
            <a:off x="4236810" y="863695"/>
            <a:ext cx="7503637" cy="4947169"/>
          </a:xfrm>
        </p:spPr>
        <p:txBody>
          <a:bodyPr vert="horz" lIns="91440" tIns="45720" rIns="91440" bIns="45720" rtlCol="0" anchor="ctr">
            <a:normAutofit/>
          </a:bodyPr>
          <a:lstStyle/>
          <a:p>
            <a:pPr algn="ctr"/>
            <a:r>
              <a:rPr lang="en-US" sz="4400" dirty="0">
                <a:solidFill>
                  <a:srgbClr val="FFFFFF"/>
                </a:solidFill>
              </a:rPr>
              <a:t>Merci pour </a:t>
            </a:r>
            <a:r>
              <a:rPr lang="en-US" sz="4400" dirty="0" err="1">
                <a:solidFill>
                  <a:srgbClr val="FFFFFF"/>
                </a:solidFill>
              </a:rPr>
              <a:t>votre</a:t>
            </a:r>
            <a:r>
              <a:rPr lang="en-US" sz="4400" dirty="0">
                <a:solidFill>
                  <a:srgbClr val="FFFFFF"/>
                </a:solidFill>
              </a:rPr>
              <a:t> attention </a:t>
            </a:r>
            <a:r>
              <a:rPr lang="en-US" sz="4400" dirty="0">
                <a:solidFill>
                  <a:srgbClr val="FFFFFF"/>
                </a:solidFill>
                <a:sym typeface="Wingdings" panose="05000000000000000000" pitchFamily="2" charset="2"/>
              </a:rPr>
              <a:t></a:t>
            </a:r>
            <a:endParaRPr lang="en-US" sz="4400" dirty="0">
              <a:solidFill>
                <a:srgbClr val="FFFFFF"/>
              </a:solidFill>
            </a:endParaRPr>
          </a:p>
        </p:txBody>
      </p:sp>
      <p:sp>
        <p:nvSpPr>
          <p:cNvPr id="19" name="Rectangle 18">
            <a:extLst>
              <a:ext uri="{FF2B5EF4-FFF2-40B4-BE49-F238E27FC236}">
                <a16:creationId xmlns:a16="http://schemas.microsoft.com/office/drawing/2014/main" id="{B38C0B53-F62B-4C6C-948D-0F3A70C42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644729"/>
            <a:ext cx="3703320" cy="57458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1" name="Rectangle 20">
            <a:extLst>
              <a:ext uri="{FF2B5EF4-FFF2-40B4-BE49-F238E27FC236}">
                <a16:creationId xmlns:a16="http://schemas.microsoft.com/office/drawing/2014/main" id="{60ECACBD-42EC-44A4-B0DE-2DEDB73E13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3" name="Rectangle 22">
            <a:extLst>
              <a:ext uri="{FF2B5EF4-FFF2-40B4-BE49-F238E27FC236}">
                <a16:creationId xmlns:a16="http://schemas.microsoft.com/office/drawing/2014/main" id="{9BBB5757-5277-4AC5-8E2C-46B13387B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3643"/>
            <a:ext cx="7503637" cy="9499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Tree>
    <p:extLst>
      <p:ext uri="{BB962C8B-B14F-4D97-AF65-F5344CB8AC3E}">
        <p14:creationId xmlns:p14="http://schemas.microsoft.com/office/powerpoint/2010/main" val="102869548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e">
  <a:themeElements>
    <a:clrScheme name="Dividende">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TM03457464[[fn=Dividende]]</Template>
  <TotalTime>573</TotalTime>
  <Words>1621</Words>
  <Application>Microsoft Office PowerPoint</Application>
  <PresentationFormat>Grand écran</PresentationFormat>
  <Paragraphs>176</Paragraphs>
  <Slides>15</Slides>
  <Notes>13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Aptos</vt:lpstr>
      <vt:lpstr>Gill Sans MT</vt:lpstr>
      <vt:lpstr>Wingdings</vt:lpstr>
      <vt:lpstr>Wingdings 2</vt:lpstr>
      <vt:lpstr>Dividende</vt:lpstr>
      <vt:lpstr>Présentation PowerPoint</vt:lpstr>
      <vt:lpstr>Evaluation du risque thrombo-embolique péri-opératoire</vt:lpstr>
      <vt:lpstr>Facteurs de risque liés au patient </vt:lpstr>
      <vt:lpstr>Quel délai péri-opératoire ? </vt:lpstr>
      <vt:lpstr>Quelle place pour les CPI ? </vt:lpstr>
      <vt:lpstr>Thromboprophylaxie et insuffisance rénale </vt:lpstr>
      <vt:lpstr>Thromboprophylaxie et insuffisance rénale </vt:lpstr>
      <vt:lpstr>Thromboprohylaxie et poids extrêmes </vt:lpstr>
      <vt:lpstr>Thromboprohylaxie et poids extrêmes </vt:lpstr>
      <vt:lpstr>Thomboprophylaxie et Patient de réanimation </vt:lpstr>
      <vt:lpstr>Thromboprophylaxie et Patient de réanimation </vt:lpstr>
      <vt:lpstr>Surveillance de la thromboprophylaxie </vt:lpstr>
      <vt:lpstr>Surveillance de la thromboprophylaxie </vt:lpstr>
      <vt:lpstr>Présentation PowerPoint</vt:lpstr>
      <vt:lpstr>Merci pour votre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Montero</dc:creator>
  <cp:lastModifiedBy>Emma Montero</cp:lastModifiedBy>
  <cp:revision>5</cp:revision>
  <dcterms:created xsi:type="dcterms:W3CDTF">2024-10-23T14:52:08Z</dcterms:created>
  <dcterms:modified xsi:type="dcterms:W3CDTF">2024-10-29T10:53:12Z</dcterms:modified>
</cp:coreProperties>
</file>